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710" r:id="rId2"/>
    <p:sldId id="346" r:id="rId3"/>
    <p:sldId id="1276" r:id="rId4"/>
    <p:sldId id="1266" r:id="rId5"/>
    <p:sldId id="1254" r:id="rId6"/>
    <p:sldId id="1269" r:id="rId7"/>
    <p:sldId id="1267" r:id="rId8"/>
    <p:sldId id="1250" r:id="rId9"/>
    <p:sldId id="1268" r:id="rId10"/>
    <p:sldId id="1245" r:id="rId11"/>
    <p:sldId id="1271" r:id="rId12"/>
    <p:sldId id="1272" r:id="rId13"/>
    <p:sldId id="1274" r:id="rId14"/>
    <p:sldId id="257" r:id="rId15"/>
    <p:sldId id="267" r:id="rId16"/>
    <p:sldId id="309" r:id="rId17"/>
    <p:sldId id="304" r:id="rId18"/>
    <p:sldId id="305" r:id="rId19"/>
    <p:sldId id="321" r:id="rId20"/>
    <p:sldId id="322" r:id="rId21"/>
    <p:sldId id="323" r:id="rId22"/>
    <p:sldId id="324" r:id="rId23"/>
    <p:sldId id="325" r:id="rId24"/>
    <p:sldId id="306" r:id="rId25"/>
    <p:sldId id="307" r:id="rId26"/>
    <p:sldId id="308" r:id="rId27"/>
    <p:sldId id="310" r:id="rId28"/>
    <p:sldId id="330" r:id="rId29"/>
    <p:sldId id="1273" r:id="rId30"/>
    <p:sldId id="311" r:id="rId31"/>
    <p:sldId id="1275" r:id="rId32"/>
    <p:sldId id="312" r:id="rId33"/>
    <p:sldId id="313" r:id="rId34"/>
    <p:sldId id="314" r:id="rId35"/>
    <p:sldId id="315" r:id="rId36"/>
    <p:sldId id="319" r:id="rId37"/>
    <p:sldId id="320" r:id="rId38"/>
    <p:sldId id="327" r:id="rId39"/>
    <p:sldId id="328" r:id="rId40"/>
    <p:sldId id="329" r:id="rId41"/>
    <p:sldId id="261" r:id="rId42"/>
    <p:sldId id="265" r:id="rId43"/>
    <p:sldId id="326" r:id="rId44"/>
    <p:sldId id="269" r:id="rId45"/>
    <p:sldId id="27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0505" autoAdjust="0"/>
  </p:normalViewPr>
  <p:slideViewPr>
    <p:cSldViewPr snapToGrid="0">
      <p:cViewPr varScale="1">
        <p:scale>
          <a:sx n="80" d="100"/>
          <a:sy n="80" d="100"/>
        </p:scale>
        <p:origin x="26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9338D-E012-4C67-9166-25FF27DD4E8F}" type="datetimeFigureOut">
              <a:rPr lang="pt-PT" smtClean="0"/>
              <a:t>11/12/2018</a:t>
            </a:fld>
            <a:endParaRPr lang="pt-P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F9DC-EFE3-41C2-9FE9-BE01615A45EA}" type="slidenum">
              <a:rPr lang="pt-PT" smtClean="0"/>
              <a:t>‹#›</a:t>
            </a:fld>
            <a:endParaRPr lang="pt-PT"/>
          </a:p>
        </p:txBody>
      </p:sp>
    </p:spTree>
    <p:extLst>
      <p:ext uri="{BB962C8B-B14F-4D97-AF65-F5344CB8AC3E}">
        <p14:creationId xmlns:p14="http://schemas.microsoft.com/office/powerpoint/2010/main" val="3816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1</a:t>
            </a:fld>
            <a:endParaRPr lang="pt-PT"/>
          </a:p>
        </p:txBody>
      </p:sp>
    </p:spTree>
    <p:extLst>
      <p:ext uri="{BB962C8B-B14F-4D97-AF65-F5344CB8AC3E}">
        <p14:creationId xmlns:p14="http://schemas.microsoft.com/office/powerpoint/2010/main" val="31805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Nous avons donc décrit toute l’entrée de l’énergie au sein des espèces. Il convient maintenant de répartir cette énergie entre les éléments qui devront composer notre modèle que nous avons décrit précéemment. Le problème qui va se poser est l’agencement des différents éléments pour reproduire les dynamiques de croissance et de reproduction observée dans le monde vivant. La nouveauté du Deb repose en grande partie sur la prise de conscience de la place centrale des réserves qui découle du concept d’homéostasie. Les réserves sont en effet nécessaires pour lisser les variations de l’environnement. Une disparition temporaire de la nourriture n’entraine pas un arrêt brutale de la croissance. Si vous arrêtez de mangez 3 jours pendant votre adolescence, ça ne va pas perturber votre croissance. Et vos cheveux ne vont pas non plus arrêter de pousser. Ceci veut dire que les coûts de maintenance continuent à être payés en énergie. C’est toute une série de constatations sur la dynamique de croissance chez l’ensemble des espêces qui a entraîner la prise de conscience du rôle central des réserves chez les êtres vivants.</a:t>
            </a:r>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74C9404-82EB-47A3-9873-4D2A76A71425}" type="slidenum">
              <a:rPr lang="fr-FR" altLang="pt-PT"/>
              <a:pPr>
                <a:spcBef>
                  <a:spcPct val="0"/>
                </a:spcBef>
              </a:pPr>
              <a:t>36</a:t>
            </a:fld>
            <a:endParaRPr lang="fr-FR" altLang="pt-PT"/>
          </a:p>
        </p:txBody>
      </p:sp>
    </p:spTree>
    <p:extLst>
      <p:ext uri="{BB962C8B-B14F-4D97-AF65-F5344CB8AC3E}">
        <p14:creationId xmlns:p14="http://schemas.microsoft.com/office/powerpoint/2010/main" val="236366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Voilà nous avons fini notre travail, nous avons bien un modèle générique pour toutes les espèces, qui est valable pour toutes les phases que suivent les espèces avec une variable qui décrit le développement. Cette même variable décrit la reproduction lorsque la puberté est atteinte. La croissance est décrite par l’énergie qui est allouée à l’augmentation de la structure de l’organisme. Enfin la description du processus d’allocation à la maintenance renvoi à quelque chose proche de la survie.</a:t>
            </a: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E99366-9740-4EB6-A070-1D82AF9FDC80}" type="slidenum">
              <a:rPr lang="fr-FR" altLang="pt-PT"/>
              <a:pPr>
                <a:spcBef>
                  <a:spcPct val="0"/>
                </a:spcBef>
              </a:pPr>
              <a:t>37</a:t>
            </a:fld>
            <a:endParaRPr lang="fr-FR" altLang="pt-PT"/>
          </a:p>
        </p:txBody>
      </p:sp>
    </p:spTree>
    <p:extLst>
      <p:ext uri="{BB962C8B-B14F-4D97-AF65-F5344CB8AC3E}">
        <p14:creationId xmlns:p14="http://schemas.microsoft.com/office/powerpoint/2010/main" val="121637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Voilà nous avons fini notre travail, nous avons bien un modèle générique pour toutes les espèces, qui est valable pour toutes les phases que suivent les espèces avec une variable qui décrit le développement. Cette même variable décrit la reproduction lorsque la puberté est atteinte. La croissance est décrite par l’énergie qui est allouée à l’augmentation de la structure de l’organisme. Enfin la description du processus d’allocation à la maintenance renvoi à quelque chose proche de la survie.</a:t>
            </a: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E99366-9740-4EB6-A070-1D82AF9FDC80}" type="slidenum">
              <a:rPr lang="fr-FR" altLang="pt-PT"/>
              <a:pPr>
                <a:spcBef>
                  <a:spcPct val="0"/>
                </a:spcBef>
              </a:pPr>
              <a:t>38</a:t>
            </a:fld>
            <a:endParaRPr lang="fr-FR" altLang="pt-PT"/>
          </a:p>
        </p:txBody>
      </p:sp>
    </p:spTree>
    <p:extLst>
      <p:ext uri="{BB962C8B-B14F-4D97-AF65-F5344CB8AC3E}">
        <p14:creationId xmlns:p14="http://schemas.microsoft.com/office/powerpoint/2010/main" val="121637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Voilà nous avons fini notre travail, nous avons bien un modèle générique pour toutes les espèces, qui est valable pour toutes les phases que suivent les espèces avec une variable qui décrit le développement. Cette même variable décrit la reproduction lorsque la puberté est atteinte. La croissance est décrite par l’énergie qui est allouée à l’augmentation de la structure de l’organisme. Enfin la description du processus d’allocation à la maintenance renvoi à quelque chose proche de la survie.</a:t>
            </a: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E99366-9740-4EB6-A070-1D82AF9FDC80}" type="slidenum">
              <a:rPr lang="fr-FR" altLang="pt-PT"/>
              <a:pPr>
                <a:spcBef>
                  <a:spcPct val="0"/>
                </a:spcBef>
              </a:pPr>
              <a:t>39</a:t>
            </a:fld>
            <a:endParaRPr lang="fr-FR" altLang="pt-PT"/>
          </a:p>
        </p:txBody>
      </p:sp>
    </p:spTree>
    <p:extLst>
      <p:ext uri="{BB962C8B-B14F-4D97-AF65-F5344CB8AC3E}">
        <p14:creationId xmlns:p14="http://schemas.microsoft.com/office/powerpoint/2010/main" val="121637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Voilà nous avons fini notre travail, nous avons bien un modèle générique pour toutes les espèces, qui est valable pour toutes les phases que suivent les espèces avec une variable qui décrit le développement. Cette même variable décrit la reproduction lorsque la puberté est atteinte. La croissance est décrite par l’énergie qui est allouée à l’augmentation de la structure de l’organisme. Enfin la description du processus d’allocation à la maintenance renvoi à quelque chose proche de la survie.</a:t>
            </a: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E99366-9740-4EB6-A070-1D82AF9FDC80}" type="slidenum">
              <a:rPr lang="fr-FR" altLang="pt-PT"/>
              <a:pPr>
                <a:spcBef>
                  <a:spcPct val="0"/>
                </a:spcBef>
              </a:pPr>
              <a:t>40</a:t>
            </a:fld>
            <a:endParaRPr lang="fr-FR" altLang="pt-PT"/>
          </a:p>
        </p:txBody>
      </p:sp>
    </p:spTree>
    <p:extLst>
      <p:ext uri="{BB962C8B-B14F-4D97-AF65-F5344CB8AC3E}">
        <p14:creationId xmlns:p14="http://schemas.microsoft.com/office/powerpoint/2010/main" val="121637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24</a:t>
            </a:fld>
            <a:endParaRPr lang="pt-PT"/>
          </a:p>
        </p:txBody>
      </p:sp>
    </p:spTree>
    <p:extLst>
      <p:ext uri="{BB962C8B-B14F-4D97-AF65-F5344CB8AC3E}">
        <p14:creationId xmlns:p14="http://schemas.microsoft.com/office/powerpoint/2010/main" val="400668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Comme toujours en science, on ne part pas de rien, il y a déjà eut beaucoup d’essai pour capturer quelque chose de commun à toutes les espèces. Voici l’exemple de von Bertalanffy en 1938? Son idée est simple : on peut sommairement décrire la variation en poids d’un organisme comme la résultante de 2 processus, la fabrication de matière, c’est à dire l’anabolisme et la dégradation de la matière, le catabolisme. Il fait alors l’hypothèse que ces deux grandeurs sont elles mêmes reliées au poids par des relations d’allométrie. </a:t>
            </a:r>
          </a:p>
          <a:p>
            <a:pPr eaLnBrk="1" hangingPunct="1">
              <a:spcBef>
                <a:spcPct val="0"/>
              </a:spcBef>
            </a:pPr>
            <a:r>
              <a:rPr lang="fr-FR" altLang="pt-PT"/>
              <a:t>Si on intégre l’équation différentielle de von Bertalanffy, on obtient une équation de variation du poids (ou de la taille?) en fonction du temps. La courbe décrit la croissance de l’individu au cours du temps vers une taille asymptotique.</a:t>
            </a:r>
          </a:p>
          <a:p>
            <a:pPr eaLnBrk="1" hangingPunct="1">
              <a:spcBef>
                <a:spcPct val="0"/>
              </a:spcBef>
            </a:pPr>
            <a:r>
              <a:rPr lang="fr-FR" altLang="pt-PT"/>
              <a:t>Cette équation a été abondamment utilisée, notamment en halieutique. Par exemple en 1980, Pauly a appliqué cette équation sur 175 espèces différentes de poissons.</a:t>
            </a:r>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F480EC5-DD1C-4535-9756-C39AA5C6AE19}" type="slidenum">
              <a:rPr lang="fr-FR" altLang="pt-PT"/>
              <a:pPr>
                <a:spcBef>
                  <a:spcPct val="0"/>
                </a:spcBef>
              </a:pPr>
              <a:t>27</a:t>
            </a:fld>
            <a:endParaRPr lang="fr-FR" altLang="pt-PT"/>
          </a:p>
        </p:txBody>
      </p:sp>
    </p:spTree>
    <p:extLst>
      <p:ext uri="{BB962C8B-B14F-4D97-AF65-F5344CB8AC3E}">
        <p14:creationId xmlns:p14="http://schemas.microsoft.com/office/powerpoint/2010/main" val="192303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Comme toujours en science, on ne part pas de rien, il y a déjà eut beaucoup d’essai pour capturer quelque chose de commun à toutes les espèces. Voici l’exemple de von Bertalanffy en 1938? Son idée est simple : on peut sommairement décrire la variation en poids d’un organisme comme la résultante de 2 processus, la fabrication de matière, c’est à dire l’anabolisme et la dégradation de la matière, le catabolisme. Il fait alors l’hypothèse que ces deux grandeurs sont elles mêmes reliées au poids par des relations d’allométrie. </a:t>
            </a:r>
          </a:p>
          <a:p>
            <a:pPr eaLnBrk="1" hangingPunct="1">
              <a:spcBef>
                <a:spcPct val="0"/>
              </a:spcBef>
            </a:pPr>
            <a:r>
              <a:rPr lang="fr-FR" altLang="pt-PT"/>
              <a:t>Si on intégre l’équation différentielle de von Bertalanffy, on obtient une équation de variation du poids (ou de la taille?) en fonction du temps. La courbe décrit la croissance de l’individu au cours du temps vers une taille asymptotique.</a:t>
            </a:r>
          </a:p>
          <a:p>
            <a:pPr eaLnBrk="1" hangingPunct="1">
              <a:spcBef>
                <a:spcPct val="0"/>
              </a:spcBef>
            </a:pPr>
            <a:r>
              <a:rPr lang="fr-FR" altLang="pt-PT"/>
              <a:t>Cette équation a été abondamment utilisée, notamment en halieutique. Par exemple en 1980, Pauly a appliqué cette équation sur 175 espèces différentes de poissons.</a:t>
            </a:r>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F480EC5-DD1C-4535-9756-C39AA5C6AE19}" type="slidenum">
              <a:rPr lang="fr-FR" altLang="pt-PT"/>
              <a:pPr>
                <a:spcBef>
                  <a:spcPct val="0"/>
                </a:spcBef>
              </a:pPr>
              <a:t>28</a:t>
            </a:fld>
            <a:endParaRPr lang="fr-FR" altLang="pt-PT"/>
          </a:p>
        </p:txBody>
      </p:sp>
    </p:spTree>
    <p:extLst>
      <p:ext uri="{BB962C8B-B14F-4D97-AF65-F5344CB8AC3E}">
        <p14:creationId xmlns:p14="http://schemas.microsoft.com/office/powerpoint/2010/main" val="192303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dirty="0"/>
              <a:t>Si on a répondu oui à la première question et si on pense qu’il est nécessaire de définir mathématiquement les variations temporelles pour comprendre le fonctionnement d’un système, alors on a à peu près le cadre de la mise en place de la théorie DEB. En effet, les objectifs de la théorie sont véritablement de décrire ce qui est commun donc cela présuppose qu’il y ait quelque chose de commun et aussi de quantifier l’allocation énergétique tout au long d’un cycle de vie. Qui dit quantification de l’allocation énergétique dit nécessité de décrire les processus de manière temporelle, de manière dynamique. C’est là la méthode que va suivre l’élaboration de la théorie DEB : elle va chercher à décrire les fonctions physiologiques principales en se basant sur les processus sous-jacents, souvent des processus physiques décrit par la thermodynamique, la chimie ou la géométrie. </a:t>
            </a:r>
          </a:p>
          <a:p>
            <a:pPr eaLnBrk="1" hangingPunct="1">
              <a:spcBef>
                <a:spcPct val="0"/>
              </a:spcBef>
            </a:pPr>
            <a:r>
              <a:rPr lang="fr-FR" altLang="pt-PT" dirty="0"/>
              <a:t>On veut donc un modèle valable pour toutes les espèces et tout au long de la vie dune espèce. Ce modèle doit être élaboré avec des paramètres qui gardent une signification quelque soit l’espèce considérée. </a:t>
            </a:r>
            <a:r>
              <a:rPr lang="fr-FR" altLang="pt-PT" dirty="0" err="1"/>
              <a:t>Kooijmann</a:t>
            </a:r>
            <a:r>
              <a:rPr lang="fr-FR" altLang="pt-PT" dirty="0"/>
              <a:t> rejette donc les paramètres calculés par </a:t>
            </a:r>
            <a:r>
              <a:rPr lang="fr-FR" altLang="pt-PT" dirty="0" err="1"/>
              <a:t>allométrie</a:t>
            </a:r>
            <a:r>
              <a:rPr lang="fr-FR" altLang="pt-PT" dirty="0"/>
              <a:t>. Enfin on veut quelque chose de plus simple possible. C’est souvent un des travers des modélisateurs : vouloir décrire trop finement les phénomènes qu’ils étudient et donc construire des modèles tellement complexes qu’ils ne les comprennent pas eux même. A ce propos, </a:t>
            </a:r>
            <a:r>
              <a:rPr lang="fr-FR" altLang="pt-PT" dirty="0" err="1"/>
              <a:t>Kooijmann</a:t>
            </a:r>
            <a:r>
              <a:rPr lang="fr-FR" altLang="pt-PT" dirty="0"/>
              <a:t> dit « CITATION ». Et comme vous allez le voir, c’est vraiment une des lignes directrices de son travail.</a:t>
            </a:r>
          </a:p>
        </p:txBody>
      </p:sp>
      <p:sp>
        <p:nvSpPr>
          <p:cNvPr id="194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E748DA2-BA93-40F4-AC2C-09A592D40AA8}" type="slidenum">
              <a:rPr lang="fr-FR" altLang="pt-PT"/>
              <a:pPr>
                <a:spcBef>
                  <a:spcPct val="0"/>
                </a:spcBef>
              </a:pPr>
              <a:t>30</a:t>
            </a:fld>
            <a:endParaRPr lang="fr-FR" altLang="pt-PT"/>
          </a:p>
        </p:txBody>
      </p:sp>
    </p:spTree>
    <p:extLst>
      <p:ext uri="{BB962C8B-B14F-4D97-AF65-F5344CB8AC3E}">
        <p14:creationId xmlns:p14="http://schemas.microsoft.com/office/powerpoint/2010/main" val="68530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Pour batir une théorie générale pour toutes les espèces il faut rechercher ce qui est commun à toutes les espèces. Ce que l’on peut dire de plus général sur les êtres vivants : c’est qu’il s’agit de la modification de l’agencement de la matière pour former des entités plus complexes. Et pour faire cela, il faut de l’énergie. Elle provient soit de la matière elle même, soit d’une source externe. C’est là que l’on peut se raccrocher à des lois pour construire notre modèle : quoi qu’il arrive , il y a conservation de l’énergie et de la masse. C’est le premier pillier de la construction du modèle DEB. </a:t>
            </a:r>
          </a:p>
          <a:p>
            <a:pPr eaLnBrk="1" hangingPunct="1">
              <a:spcBef>
                <a:spcPct val="0"/>
              </a:spcBef>
            </a:pPr>
            <a:r>
              <a:rPr lang="fr-FR" altLang="pt-PT"/>
              <a:t>Pour réussir cette transformation de la matière, l’évolution a conduit à la définition d’un milieu intérieur et un extérieur. C’est ainsi que se constituent les cellules, avec une paroi qui isole leur milieu intérieur. Cette barrière va leur permettre de contrôler localement les réactions de transformation de la matière. Ce phénomène est appelée l’homéostasie : la capacité des cellule à faire tourner leur métabolisme indépendamment des variations de l’environnement. Une des hypothèses d’homeostasie utilisée dans la théorie DEB stipule par exemple que la composition stœchiométrique des compartiments de l’organisme ne change pas au cours du temps. La construction du vivant va en effet nécessiter la présences de toujours les mêmes composés en même concentration. C’est le second pilier de la théorie DEB.</a:t>
            </a: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D073358A-91A3-47FF-BDE5-D2A002A03C38}" type="slidenum">
              <a:rPr lang="fr-FR" altLang="pt-PT"/>
              <a:pPr>
                <a:spcBef>
                  <a:spcPct val="0"/>
                </a:spcBef>
              </a:pPr>
              <a:t>32</a:t>
            </a:fld>
            <a:endParaRPr lang="fr-FR" altLang="pt-PT"/>
          </a:p>
        </p:txBody>
      </p:sp>
    </p:spTree>
    <p:extLst>
      <p:ext uri="{BB962C8B-B14F-4D97-AF65-F5344CB8AC3E}">
        <p14:creationId xmlns:p14="http://schemas.microsoft.com/office/powerpoint/2010/main" val="394174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A partir de cette conception du vivant, deux variables émergent pour décrire une espèce si on fait la distinction entre les briques élémentaires nécessaires à la construction du vivant, ce qui permet d’alimenter le métabolisme, et ce qui a été transformé, qui constitue la structure de l’animal. Il s’agit à chaque fois de variable exprimées en énergie, ce qui permet d’établir des bilans en appliquant la loi de conservation de l’énergie. La différence est que l’énergie des réserves est directement mobilisable. Elle n’est pas soumise à maintenance, c’est à dire qu’il n’y a pas besoin d’énergie pour la conserver. Un argument pour expliquer que les réserves ne sont pas soumises à maintenance est de dire que les œufs qui sont constitués uniquement de réserves ne respirent pas, il n’y a pas de métabolisme actif.</a:t>
            </a:r>
          </a:p>
          <a:p>
            <a:pPr eaLnBrk="1" hangingPunct="1">
              <a:spcBef>
                <a:spcPct val="0"/>
              </a:spcBef>
            </a:pPr>
            <a:r>
              <a:rPr lang="fr-FR" altLang="pt-PT"/>
              <a:t>La structure elle, au contraire est une énergie qui n’est pas mobilisable pour assurer les besoins de l’organisme. Elle a besoin d’entretien pour être maintenue en l’état. Un exemple de structure c’est les membranes qui constituent les cellules.</a:t>
            </a: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57B1734-6159-4EF5-BF39-EC99FE4E89CC}" type="slidenum">
              <a:rPr lang="fr-FR" altLang="pt-PT"/>
              <a:pPr>
                <a:spcBef>
                  <a:spcPct val="0"/>
                </a:spcBef>
              </a:pPr>
              <a:t>33</a:t>
            </a:fld>
            <a:endParaRPr lang="fr-FR" altLang="pt-PT"/>
          </a:p>
        </p:txBody>
      </p:sp>
    </p:spTree>
    <p:extLst>
      <p:ext uri="{BB962C8B-B14F-4D97-AF65-F5344CB8AC3E}">
        <p14:creationId xmlns:p14="http://schemas.microsoft.com/office/powerpoint/2010/main" val="342840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Avec les deux variables précédentes on décrit l’état physiologique commun à toutes les espèces : la taille et les réserves. Il faut aussi décrire les différentes phases de vie de l’espèce. D’un point de vu théorique, 3 phases communes à toutes les espèces sont distinguées : La phase embryon qui commence à la fécondation et se termine à la naissance. La naissance est définie comme l’ouverture de la bouche et le début de la nutrition de manière autonome de l’organisme.</a:t>
            </a:r>
          </a:p>
          <a:p>
            <a:pPr eaLnBrk="1" hangingPunct="1">
              <a:spcBef>
                <a:spcPct val="0"/>
              </a:spcBef>
            </a:pPr>
            <a:r>
              <a:rPr lang="fr-FR" altLang="pt-PT"/>
              <a:t>La seconde phase considérée est la phase juvénile. Elle finie par l’acquisition de la capacité à se reproduire, la puberté. La longueur de cette phase est très variable selon les espèces. La différence principale entre les phases d’embryon et de juvénile et la phase adulte est qu’en plus de la croissance en taille, les deux premières phases croissent en complexité. C’est en effet pendant ces deux premières phases que certains organes inexistants au départ vont se développer. Il y a donc accroissement de la complexité de l’organisme. Cette accroissement de la complexité est décrit par une troisième variable d’état qui est appelée maturité. Elle correspond à la quantité d’énergie investie dans l’augmentation de la complexité de l’organisme.  </a:t>
            </a:r>
          </a:p>
          <a:p>
            <a:pPr eaLnBrk="1" hangingPunct="1">
              <a:spcBef>
                <a:spcPct val="0"/>
              </a:spcBef>
            </a:pPr>
            <a:r>
              <a:rPr lang="fr-FR" altLang="pt-PT"/>
              <a:t>A partir de la puberté cette variable d’état décrira la quantité d’énergie allouée à la reproduction. L’utilisation d’une même variable pour décrire ces deux phénomènes est nécessaire à cause de l’absence de changement de dynamique lorsque la puberté est atteinte chez la plupart des espèces.  </a:t>
            </a: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D386782-1FCD-4C2A-8AA3-1E39F3CC2C28}" type="slidenum">
              <a:rPr lang="fr-FR" altLang="pt-PT"/>
              <a:pPr>
                <a:spcBef>
                  <a:spcPct val="0"/>
                </a:spcBef>
              </a:pPr>
              <a:t>34</a:t>
            </a:fld>
            <a:endParaRPr lang="fr-FR" altLang="pt-PT"/>
          </a:p>
        </p:txBody>
      </p:sp>
    </p:spTree>
    <p:extLst>
      <p:ext uri="{BB962C8B-B14F-4D97-AF65-F5344CB8AC3E}">
        <p14:creationId xmlns:p14="http://schemas.microsoft.com/office/powerpoint/2010/main" val="51397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pt-PT"/>
              <a:t>Nous avons donc nos trois variables d’état pour définir notre espèce. Maintenant, il va falloir réfléchir aux grandes fonctions qui régissent l’énergie dans les êtres vivants. Là encore nous allons retourner à l’observation pour comprendre comment s’effectue l’entrée de matière dans l’organisme. Que ce soit pour le système racinaire d’un bonzaï ou à travers le velum d’une larve, l’ingestion est toujours dépendante d’une surface. L’auteur de la théorie résume cela ainsi : « CITATION ».</a:t>
            </a:r>
          </a:p>
          <a:p>
            <a:pPr eaLnBrk="1" hangingPunct="1">
              <a:spcBef>
                <a:spcPct val="0"/>
              </a:spcBef>
            </a:pPr>
            <a:r>
              <a:rPr lang="fr-FR" altLang="pt-PT"/>
              <a:t>La perte de l’énergie est dans un organisme sans reproduction ni croissance est appelée la maintenance. Elle correspond à l’énergie nécessaire pour alimenter le métabolisme basale de l’organisme. Concrètement, la maintenance correspond au maintien des gradients de concentration à travers les membranes, le renouvellement de certaine protéine, la production continue de cheveux, poils, ou de feuilles. Elle est proportionnelle au volume. Ceci s’explique par le fait que les organismes sont une somme de cellule qui ont chacune leur coût de maintenance. Donc globalement, la maintenance de l’organisme est proportionnelle au nombre de cellule qui le compose, ce que l’on peut approcher par le volume.</a:t>
            </a:r>
          </a:p>
          <a:p>
            <a:pPr eaLnBrk="1" hangingPunct="1">
              <a:spcBef>
                <a:spcPct val="0"/>
              </a:spcBef>
            </a:pPr>
            <a:r>
              <a:rPr lang="fr-FR" altLang="pt-PT"/>
              <a:t>Point sur la notation DEB.</a:t>
            </a:r>
          </a:p>
          <a:p>
            <a:pPr eaLnBrk="1" hangingPunct="1">
              <a:spcBef>
                <a:spcPct val="0"/>
              </a:spcBef>
            </a:pPr>
            <a:endParaRPr lang="fr-FR" altLang="pt-PT"/>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763" indent="-309524">
              <a:spcBef>
                <a:spcPct val="30000"/>
              </a:spcBef>
              <a:defRPr sz="1300">
                <a:solidFill>
                  <a:schemeClr val="tx1"/>
                </a:solidFill>
                <a:latin typeface="Calibri" panose="020F0502020204030204" pitchFamily="34" charset="0"/>
              </a:defRPr>
            </a:lvl2pPr>
            <a:lvl3pPr marL="1238098" indent="-247620">
              <a:spcBef>
                <a:spcPct val="30000"/>
              </a:spcBef>
              <a:defRPr sz="1300">
                <a:solidFill>
                  <a:schemeClr val="tx1"/>
                </a:solidFill>
                <a:latin typeface="Calibri" panose="020F0502020204030204" pitchFamily="34" charset="0"/>
              </a:defRPr>
            </a:lvl3pPr>
            <a:lvl4pPr marL="1733337" indent="-247620">
              <a:spcBef>
                <a:spcPct val="30000"/>
              </a:spcBef>
              <a:defRPr sz="1300">
                <a:solidFill>
                  <a:schemeClr val="tx1"/>
                </a:solidFill>
                <a:latin typeface="Calibri" panose="020F0502020204030204" pitchFamily="34" charset="0"/>
              </a:defRPr>
            </a:lvl4pPr>
            <a:lvl5pPr marL="2228576" indent="-247620">
              <a:spcBef>
                <a:spcPct val="30000"/>
              </a:spcBef>
              <a:defRPr sz="1300">
                <a:solidFill>
                  <a:schemeClr val="tx1"/>
                </a:solidFill>
                <a:latin typeface="Calibri" panose="020F0502020204030204" pitchFamily="34" charset="0"/>
              </a:defRPr>
            </a:lvl5pPr>
            <a:lvl6pPr marL="2723815" indent="-247620" eaLnBrk="0" fontAlgn="base" hangingPunct="0">
              <a:spcBef>
                <a:spcPct val="30000"/>
              </a:spcBef>
              <a:spcAft>
                <a:spcPct val="0"/>
              </a:spcAft>
              <a:defRPr sz="1300">
                <a:solidFill>
                  <a:schemeClr val="tx1"/>
                </a:solidFill>
                <a:latin typeface="Calibri" panose="020F0502020204030204" pitchFamily="34" charset="0"/>
              </a:defRPr>
            </a:lvl6pPr>
            <a:lvl7pPr marL="3219054" indent="-247620" eaLnBrk="0" fontAlgn="base" hangingPunct="0">
              <a:spcBef>
                <a:spcPct val="30000"/>
              </a:spcBef>
              <a:spcAft>
                <a:spcPct val="0"/>
              </a:spcAft>
              <a:defRPr sz="1300">
                <a:solidFill>
                  <a:schemeClr val="tx1"/>
                </a:solidFill>
                <a:latin typeface="Calibri" panose="020F0502020204030204" pitchFamily="34" charset="0"/>
              </a:defRPr>
            </a:lvl7pPr>
            <a:lvl8pPr marL="3714293" indent="-247620" eaLnBrk="0" fontAlgn="base" hangingPunct="0">
              <a:spcBef>
                <a:spcPct val="30000"/>
              </a:spcBef>
              <a:spcAft>
                <a:spcPct val="0"/>
              </a:spcAft>
              <a:defRPr sz="1300">
                <a:solidFill>
                  <a:schemeClr val="tx1"/>
                </a:solidFill>
                <a:latin typeface="Calibri" panose="020F0502020204030204" pitchFamily="34" charset="0"/>
              </a:defRPr>
            </a:lvl8pPr>
            <a:lvl9pPr marL="4209532" indent="-24762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7B80D88-6E8B-4192-A5E4-2379C7B23731}" type="slidenum">
              <a:rPr lang="fr-FR" altLang="pt-PT"/>
              <a:pPr>
                <a:spcBef>
                  <a:spcPct val="0"/>
                </a:spcBef>
              </a:pPr>
              <a:t>35</a:t>
            </a:fld>
            <a:endParaRPr lang="fr-FR" altLang="pt-PT"/>
          </a:p>
        </p:txBody>
      </p:sp>
    </p:spTree>
    <p:extLst>
      <p:ext uri="{BB962C8B-B14F-4D97-AF65-F5344CB8AC3E}">
        <p14:creationId xmlns:p14="http://schemas.microsoft.com/office/powerpoint/2010/main" val="29868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4988145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11/12/2018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00773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11/12/2018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2220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94692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389096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04866EB-6B7A-40EB-95EA-1AABFC419FBE}" type="datetimeFigureOut">
              <a:rPr lang="pt-PT" smtClean="0"/>
              <a:t>11/12/2018</a:t>
            </a:fld>
            <a:endParaRPr lang="pt-PT"/>
          </a:p>
        </p:txBody>
      </p:sp>
      <p:sp>
        <p:nvSpPr>
          <p:cNvPr id="9" name="Footer Placeholder 8"/>
          <p:cNvSpPr>
            <a:spLocks noGrp="1"/>
          </p:cNvSpPr>
          <p:nvPr>
            <p:ph type="ftr" sz="quarter" idx="11"/>
          </p:nvPr>
        </p:nvSpPr>
        <p:spPr/>
        <p:txBody>
          <a:body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682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446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866EB-6B7A-40EB-95EA-1AABFC419FBE}" type="datetimeFigureOut">
              <a:rPr lang="pt-PT" smtClean="0"/>
              <a:t>11/12/2018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5106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66EB-6B7A-40EB-95EA-1AABFC419FBE}" type="datetimeFigureOut">
              <a:rPr lang="pt-PT" smtClean="0"/>
              <a:t>11/12/2018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78902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04866EB-6B7A-40EB-95EA-1AABFC419FBE}" type="datetimeFigureOut">
              <a:rPr lang="pt-PT" smtClean="0"/>
              <a:t>11/12/2018</a:t>
            </a:fld>
            <a:endParaRPr lang="pt-PT"/>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pt-PT"/>
          </a:p>
        </p:txBody>
      </p:sp>
      <p:sp>
        <p:nvSpPr>
          <p:cNvPr id="11" name="Slide Number Placeholder 10"/>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803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4866EB-6B7A-40EB-95EA-1AABFC419FBE}" type="datetimeFigureOut">
              <a:rPr lang="pt-PT" smtClean="0"/>
              <a:t>11/12/2018</a:t>
            </a:fld>
            <a:endParaRPr lang="pt-PT"/>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0147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04866EB-6B7A-40EB-95EA-1AABFC419FBE}" type="datetimeFigureOut">
              <a:rPr lang="pt-PT" smtClean="0"/>
              <a:t>11/12/2018</a:t>
            </a:fld>
            <a:endParaRPr lang="pt-PT"/>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pt-PT"/>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727B71D-BCC3-4EE0-91AD-4055880BBAC3}" type="slidenum">
              <a:rPr lang="pt-PT" smtClean="0"/>
              <a:t>‹#›</a:t>
            </a:fld>
            <a:endParaRPr lang="pt-PT"/>
          </a:p>
        </p:txBody>
      </p:sp>
    </p:spTree>
    <p:extLst>
      <p:ext uri="{BB962C8B-B14F-4D97-AF65-F5344CB8AC3E}">
        <p14:creationId xmlns:p14="http://schemas.microsoft.com/office/powerpoint/2010/main" val="4000050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s.caltech.edu/~murray/amwiki/index.php/Predator_pre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Logistic_function#Logistic_differential_equation" TargetMode="External"/><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5.bin"/><Relationship Id="rId12"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28.wmf"/><Relationship Id="rId4" Type="http://schemas.openxmlformats.org/officeDocument/2006/relationships/image" Target="../media/image31.png"/><Relationship Id="rId9" Type="http://schemas.openxmlformats.org/officeDocument/2006/relationships/oleObject" Target="../embeddings/oleObject6.bin"/><Relationship Id="rId1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40.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0.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wmf"/><Relationship Id="rId5" Type="http://schemas.openxmlformats.org/officeDocument/2006/relationships/oleObject" Target="../embeddings/oleObject11.bin"/><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5.wmf"/><Relationship Id="rId18" Type="http://schemas.openxmlformats.org/officeDocument/2006/relationships/oleObject" Target="../embeddings/oleObject20.bin"/><Relationship Id="rId3" Type="http://schemas.openxmlformats.org/officeDocument/2006/relationships/notesSlide" Target="../notesSlides/notesSlide11.xml"/><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image" Target="../media/image47.wmf"/><Relationship Id="rId2" Type="http://schemas.openxmlformats.org/officeDocument/2006/relationships/slideLayout" Target="../slideLayouts/slideLayout7.xml"/><Relationship Id="rId16" Type="http://schemas.openxmlformats.org/officeDocument/2006/relationships/oleObject" Target="../embeddings/oleObject19.bin"/><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image" Target="../media/image46.wmf"/><Relationship Id="rId10" Type="http://schemas.openxmlformats.org/officeDocument/2006/relationships/image" Target="../media/image44.wmf"/><Relationship Id="rId19" Type="http://schemas.openxmlformats.org/officeDocument/2006/relationships/image" Target="../media/image48.wmf"/><Relationship Id="rId4" Type="http://schemas.openxmlformats.org/officeDocument/2006/relationships/image" Target="../media/image31.png"/><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verleaf.com/read/gjpjcwfgdmf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9B9-8026-4568-8E2C-AFB369A9DC20}"/>
              </a:ext>
            </a:extLst>
          </p:cNvPr>
          <p:cNvSpPr>
            <a:spLocks noGrp="1"/>
          </p:cNvSpPr>
          <p:nvPr>
            <p:ph type="ctrTitle"/>
          </p:nvPr>
        </p:nvSpPr>
        <p:spPr/>
        <p:txBody>
          <a:bodyPr/>
          <a:lstStyle/>
          <a:p>
            <a:r>
              <a:rPr lang="en-US" dirty="0" err="1"/>
              <a:t>AuLA</a:t>
            </a:r>
            <a:r>
              <a:rPr lang="en-US" dirty="0"/>
              <a:t> 19</a:t>
            </a:r>
          </a:p>
        </p:txBody>
      </p:sp>
      <p:sp>
        <p:nvSpPr>
          <p:cNvPr id="3" name="Subtitle 2">
            <a:extLst>
              <a:ext uri="{FF2B5EF4-FFF2-40B4-BE49-F238E27FC236}">
                <a16:creationId xmlns:a16="http://schemas.microsoft.com/office/drawing/2014/main" id="{B7453643-764D-443E-B4C8-A388E9EA704C}"/>
              </a:ext>
            </a:extLst>
          </p:cNvPr>
          <p:cNvSpPr>
            <a:spLocks noGrp="1"/>
          </p:cNvSpPr>
          <p:nvPr>
            <p:ph type="subTitle" idx="1"/>
          </p:nvPr>
        </p:nvSpPr>
        <p:spPr>
          <a:xfrm>
            <a:off x="2021394" y="4497714"/>
            <a:ext cx="5101209" cy="1239894"/>
          </a:xfrm>
        </p:spPr>
        <p:txBody>
          <a:bodyPr/>
          <a:lstStyle/>
          <a:p>
            <a:r>
              <a:rPr lang="en-US" dirty="0"/>
              <a:t>12 </a:t>
            </a:r>
            <a:r>
              <a:rPr lang="en-US" dirty="0" err="1"/>
              <a:t>Dezembro</a:t>
            </a:r>
            <a:r>
              <a:rPr lang="en-US" dirty="0"/>
              <a:t> 2018 – 14:00-17:00 – </a:t>
            </a:r>
            <a:r>
              <a:rPr lang="en-US" dirty="0" err="1"/>
              <a:t>sala</a:t>
            </a:r>
            <a:r>
              <a:rPr lang="en-US" dirty="0"/>
              <a:t> 2.3.37</a:t>
            </a:r>
          </a:p>
        </p:txBody>
      </p:sp>
      <p:sp>
        <p:nvSpPr>
          <p:cNvPr id="4" name="TextBox 3">
            <a:extLst>
              <a:ext uri="{FF2B5EF4-FFF2-40B4-BE49-F238E27FC236}">
                <a16:creationId xmlns:a16="http://schemas.microsoft.com/office/drawing/2014/main" id="{3A679069-B534-4D17-A6FE-FD798B35E0B7}"/>
              </a:ext>
            </a:extLst>
          </p:cNvPr>
          <p:cNvSpPr txBox="1"/>
          <p:nvPr/>
        </p:nvSpPr>
        <p:spPr>
          <a:xfrm>
            <a:off x="1833154" y="1026475"/>
            <a:ext cx="5477691" cy="1200329"/>
          </a:xfrm>
          <a:prstGeom prst="rect">
            <a:avLst/>
          </a:prstGeom>
          <a:noFill/>
        </p:spPr>
        <p:txBody>
          <a:bodyPr wrap="square" rtlCol="0">
            <a:spAutoFit/>
          </a:bodyPr>
          <a:lstStyle/>
          <a:p>
            <a:pPr algn="ctr"/>
            <a:r>
              <a:rPr lang="en-US" sz="3600" dirty="0" err="1"/>
              <a:t>Modelação</a:t>
            </a:r>
            <a:r>
              <a:rPr lang="en-US" sz="3600" dirty="0"/>
              <a:t> </a:t>
            </a:r>
            <a:r>
              <a:rPr lang="en-US" sz="3600" dirty="0" err="1"/>
              <a:t>Ecológica</a:t>
            </a:r>
            <a:endParaRPr lang="en-US" sz="3600" dirty="0"/>
          </a:p>
          <a:p>
            <a:pPr algn="ctr"/>
            <a:endParaRPr lang="en-US" sz="3600" dirty="0"/>
          </a:p>
        </p:txBody>
      </p:sp>
      <p:sp>
        <p:nvSpPr>
          <p:cNvPr id="5" name="TextBox 4">
            <a:extLst>
              <a:ext uri="{FF2B5EF4-FFF2-40B4-BE49-F238E27FC236}">
                <a16:creationId xmlns:a16="http://schemas.microsoft.com/office/drawing/2014/main" id="{5F172F12-2D6F-474B-B79B-4B70434B74BD}"/>
              </a:ext>
            </a:extLst>
          </p:cNvPr>
          <p:cNvSpPr txBox="1"/>
          <p:nvPr/>
        </p:nvSpPr>
        <p:spPr>
          <a:xfrm>
            <a:off x="3065415" y="5556327"/>
            <a:ext cx="3013165" cy="646331"/>
          </a:xfrm>
          <a:prstGeom prst="rect">
            <a:avLst/>
          </a:prstGeom>
          <a:noFill/>
        </p:spPr>
        <p:txBody>
          <a:bodyPr wrap="square" rtlCol="0">
            <a:spAutoFit/>
          </a:bodyPr>
          <a:lstStyle/>
          <a:p>
            <a:pPr algn="ctr"/>
            <a:r>
              <a:rPr lang="en-US" dirty="0"/>
              <a:t>Tiago A. Marques</a:t>
            </a:r>
          </a:p>
          <a:p>
            <a:pPr algn="ctr"/>
            <a:endParaRPr lang="en-US" dirty="0"/>
          </a:p>
        </p:txBody>
      </p:sp>
    </p:spTree>
    <p:extLst>
      <p:ext uri="{BB962C8B-B14F-4D97-AF65-F5344CB8AC3E}">
        <p14:creationId xmlns:p14="http://schemas.microsoft.com/office/powerpoint/2010/main" val="133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571-EFAF-4106-B620-E12CE331DC33}"/>
              </a:ext>
            </a:extLst>
          </p:cNvPr>
          <p:cNvSpPr>
            <a:spLocks noGrp="1"/>
          </p:cNvSpPr>
          <p:nvPr>
            <p:ph type="title"/>
          </p:nvPr>
        </p:nvSpPr>
        <p:spPr>
          <a:xfrm>
            <a:off x="1676350" y="291589"/>
            <a:ext cx="5937755" cy="1188720"/>
          </a:xfrm>
        </p:spPr>
        <p:txBody>
          <a:bodyPr>
            <a:normAutofit/>
          </a:bodyPr>
          <a:lstStyle/>
          <a:p>
            <a:r>
              <a:rPr lang="en-US" dirty="0"/>
              <a:t>Organize a DAY ON </a:t>
            </a:r>
            <a:br>
              <a:rPr lang="en-US" dirty="0"/>
            </a:br>
            <a:r>
              <a:rPr lang="en-US" dirty="0"/>
              <a:t>ecological modelling</a:t>
            </a:r>
          </a:p>
        </p:txBody>
      </p:sp>
      <p:sp>
        <p:nvSpPr>
          <p:cNvPr id="5" name="Content Placeholder 4">
            <a:extLst>
              <a:ext uri="{FF2B5EF4-FFF2-40B4-BE49-F238E27FC236}">
                <a16:creationId xmlns:a16="http://schemas.microsoft.com/office/drawing/2014/main" id="{F9844BE1-AC44-400D-8618-3C27619B48C2}"/>
              </a:ext>
            </a:extLst>
          </p:cNvPr>
          <p:cNvSpPr>
            <a:spLocks noGrp="1"/>
          </p:cNvSpPr>
          <p:nvPr>
            <p:ph idx="1"/>
          </p:nvPr>
        </p:nvSpPr>
        <p:spPr>
          <a:xfrm>
            <a:off x="414005" y="1848396"/>
            <a:ext cx="8462444" cy="4582292"/>
          </a:xfrm>
        </p:spPr>
        <p:txBody>
          <a:bodyPr>
            <a:normAutofit/>
          </a:bodyPr>
          <a:lstStyle/>
          <a:p>
            <a:r>
              <a:rPr lang="en-US" dirty="0"/>
              <a:t>Aimed at biology students (1</a:t>
            </a:r>
            <a:r>
              <a:rPr lang="en-US" baseline="30000" dirty="0"/>
              <a:t>st</a:t>
            </a:r>
            <a:r>
              <a:rPr lang="en-US" dirty="0"/>
              <a:t>/2</a:t>
            </a:r>
            <a:r>
              <a:rPr lang="en-US" baseline="30000" dirty="0"/>
              <a:t>nd</a:t>
            </a:r>
            <a:r>
              <a:rPr lang="en-US" dirty="0"/>
              <a:t> year) – President of the department on board!</a:t>
            </a:r>
          </a:p>
          <a:p>
            <a:r>
              <a:rPr lang="en-US" dirty="0"/>
              <a:t>Say one afternoon (when?)</a:t>
            </a:r>
          </a:p>
          <a:p>
            <a:r>
              <a:rPr lang="en-US" dirty="0"/>
              <a:t>Get a couple of invited speakers</a:t>
            </a:r>
          </a:p>
          <a:p>
            <a:r>
              <a:rPr lang="en-US" dirty="0"/>
              <a:t>Present our hunter/prey data </a:t>
            </a:r>
          </a:p>
          <a:p>
            <a:r>
              <a:rPr lang="en-US" dirty="0"/>
              <a:t>Present some of the actual works that students presented for evaluation in </a:t>
            </a:r>
            <a:r>
              <a:rPr lang="en-US" dirty="0" err="1"/>
              <a:t>Modelação</a:t>
            </a:r>
            <a:r>
              <a:rPr lang="en-US" dirty="0"/>
              <a:t> </a:t>
            </a:r>
            <a:r>
              <a:rPr lang="en-US" dirty="0" err="1"/>
              <a:t>Ecológica</a:t>
            </a:r>
            <a:endParaRPr lang="en-US" dirty="0"/>
          </a:p>
        </p:txBody>
      </p:sp>
      <p:pic>
        <p:nvPicPr>
          <p:cNvPr id="3" name="Picture 2">
            <a:extLst>
              <a:ext uri="{FF2B5EF4-FFF2-40B4-BE49-F238E27FC236}">
                <a16:creationId xmlns:a16="http://schemas.microsoft.com/office/drawing/2014/main" id="{ECC86A6C-29F9-4411-8AB3-2419AD8C0AF7}"/>
              </a:ext>
            </a:extLst>
          </p:cNvPr>
          <p:cNvPicPr>
            <a:picLocks noChangeAspect="1"/>
          </p:cNvPicPr>
          <p:nvPr/>
        </p:nvPicPr>
        <p:blipFill>
          <a:blip r:embed="rId2"/>
          <a:stretch>
            <a:fillRect/>
          </a:stretch>
        </p:blipFill>
        <p:spPr>
          <a:xfrm>
            <a:off x="6801009" y="4259857"/>
            <a:ext cx="2130295" cy="2426169"/>
          </a:xfrm>
          <a:prstGeom prst="rect">
            <a:avLst/>
          </a:prstGeom>
        </p:spPr>
      </p:pic>
      <p:sp>
        <p:nvSpPr>
          <p:cNvPr id="4" name="Arrow: Right 3">
            <a:extLst>
              <a:ext uri="{FF2B5EF4-FFF2-40B4-BE49-F238E27FC236}">
                <a16:creationId xmlns:a16="http://schemas.microsoft.com/office/drawing/2014/main" id="{EA467C2B-278C-4D95-B7CA-FA54F8FE4663}"/>
              </a:ext>
            </a:extLst>
          </p:cNvPr>
          <p:cNvSpPr/>
          <p:nvPr/>
        </p:nvSpPr>
        <p:spPr>
          <a:xfrm rot="581683">
            <a:off x="3723206" y="5183564"/>
            <a:ext cx="3074345" cy="301783"/>
          </a:xfrm>
          <a:prstGeom prst="rightArrow">
            <a:avLst>
              <a:gd name="adj1" fmla="val 268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B155CD50-03B4-4947-8142-B3F182250485}"/>
              </a:ext>
            </a:extLst>
          </p:cNvPr>
          <p:cNvSpPr txBox="1">
            <a:spLocks/>
          </p:cNvSpPr>
          <p:nvPr/>
        </p:nvSpPr>
        <p:spPr>
          <a:xfrm>
            <a:off x="414005" y="4139542"/>
            <a:ext cx="5937755" cy="45822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Dedicated tasks (e.g. repeat predator/prey with students?)</a:t>
            </a:r>
          </a:p>
          <a:p>
            <a:r>
              <a:rPr lang="en-US" dirty="0"/>
              <a:t>Put your thinking cap on and discuss and send me ideas for the plan of the day</a:t>
            </a:r>
          </a:p>
        </p:txBody>
      </p:sp>
    </p:spTree>
    <p:extLst>
      <p:ext uri="{BB962C8B-B14F-4D97-AF65-F5344CB8AC3E}">
        <p14:creationId xmlns:p14="http://schemas.microsoft.com/office/powerpoint/2010/main" val="371917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D191-1C6F-40AA-A28B-E01D59B80176}"/>
              </a:ext>
            </a:extLst>
          </p:cNvPr>
          <p:cNvSpPr>
            <a:spLocks noGrp="1"/>
          </p:cNvSpPr>
          <p:nvPr>
            <p:ph type="title"/>
          </p:nvPr>
        </p:nvSpPr>
        <p:spPr>
          <a:xfrm>
            <a:off x="1606045" y="729800"/>
            <a:ext cx="5937755" cy="1188720"/>
          </a:xfrm>
        </p:spPr>
        <p:txBody>
          <a:bodyPr/>
          <a:lstStyle/>
          <a:p>
            <a:r>
              <a:rPr lang="en-US" dirty="0"/>
              <a:t>MODELOS DINÂMICOS</a:t>
            </a:r>
          </a:p>
        </p:txBody>
      </p:sp>
      <p:pic>
        <p:nvPicPr>
          <p:cNvPr id="4" name="Picture 3">
            <a:extLst>
              <a:ext uri="{FF2B5EF4-FFF2-40B4-BE49-F238E27FC236}">
                <a16:creationId xmlns:a16="http://schemas.microsoft.com/office/drawing/2014/main" id="{8E635951-11F2-4843-B63D-49E8EF629C45}"/>
              </a:ext>
            </a:extLst>
          </p:cNvPr>
          <p:cNvPicPr>
            <a:picLocks noChangeAspect="1"/>
          </p:cNvPicPr>
          <p:nvPr/>
        </p:nvPicPr>
        <p:blipFill>
          <a:blip r:embed="rId2"/>
          <a:stretch>
            <a:fillRect/>
          </a:stretch>
        </p:blipFill>
        <p:spPr>
          <a:xfrm>
            <a:off x="19050" y="2274552"/>
            <a:ext cx="9105900" cy="3181350"/>
          </a:xfrm>
          <a:prstGeom prst="rect">
            <a:avLst/>
          </a:prstGeom>
        </p:spPr>
      </p:pic>
      <p:sp>
        <p:nvSpPr>
          <p:cNvPr id="5" name="TextBox 4">
            <a:extLst>
              <a:ext uri="{FF2B5EF4-FFF2-40B4-BE49-F238E27FC236}">
                <a16:creationId xmlns:a16="http://schemas.microsoft.com/office/drawing/2014/main" id="{3A22F75D-F74B-4ABF-84E4-7951BBCD7F0F}"/>
              </a:ext>
            </a:extLst>
          </p:cNvPr>
          <p:cNvSpPr txBox="1"/>
          <p:nvPr/>
        </p:nvSpPr>
        <p:spPr>
          <a:xfrm>
            <a:off x="5975377" y="5216307"/>
            <a:ext cx="7261118" cy="338554"/>
          </a:xfrm>
          <a:prstGeom prst="rect">
            <a:avLst/>
          </a:prstGeom>
          <a:noFill/>
        </p:spPr>
        <p:txBody>
          <a:bodyPr wrap="square" rtlCol="0">
            <a:spAutoFit/>
          </a:bodyPr>
          <a:lstStyle/>
          <a:p>
            <a:r>
              <a:rPr lang="en-US" sz="800" dirty="0">
                <a:hlinkClick r:id="rId3"/>
              </a:rPr>
              <a:t>http://www.cds.caltech.edu/~murray/amwiki/index.php/Predator_prey</a:t>
            </a:r>
            <a:endParaRPr lang="en-US" sz="800" dirty="0"/>
          </a:p>
          <a:p>
            <a:endParaRPr lang="en-US" sz="800" dirty="0"/>
          </a:p>
        </p:txBody>
      </p:sp>
      <p:sp>
        <p:nvSpPr>
          <p:cNvPr id="6" name="TextBox 5">
            <a:extLst>
              <a:ext uri="{FF2B5EF4-FFF2-40B4-BE49-F238E27FC236}">
                <a16:creationId xmlns:a16="http://schemas.microsoft.com/office/drawing/2014/main" id="{913F2847-503B-48D7-A1CF-24BA1DA444CD}"/>
              </a:ext>
            </a:extLst>
          </p:cNvPr>
          <p:cNvSpPr txBox="1"/>
          <p:nvPr/>
        </p:nvSpPr>
        <p:spPr>
          <a:xfrm>
            <a:off x="154425" y="6484129"/>
            <a:ext cx="7261118" cy="276999"/>
          </a:xfrm>
          <a:prstGeom prst="rect">
            <a:avLst/>
          </a:prstGeom>
          <a:noFill/>
        </p:spPr>
        <p:txBody>
          <a:bodyPr wrap="square" rtlCol="0">
            <a:spAutoFit/>
          </a:bodyPr>
          <a:lstStyle/>
          <a:p>
            <a:r>
              <a:rPr lang="en-US" sz="1200" dirty="0"/>
              <a:t>Can you see the steady state model here? It’s all about scale, scale, scale…!</a:t>
            </a:r>
          </a:p>
        </p:txBody>
      </p:sp>
    </p:spTree>
    <p:extLst>
      <p:ext uri="{BB962C8B-B14F-4D97-AF65-F5344CB8AC3E}">
        <p14:creationId xmlns:p14="http://schemas.microsoft.com/office/powerpoint/2010/main" val="2270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99B4-ACE4-4B05-9B49-4C4D0D0DE41A}"/>
              </a:ext>
            </a:extLst>
          </p:cNvPr>
          <p:cNvSpPr>
            <a:spLocks noGrp="1"/>
          </p:cNvSpPr>
          <p:nvPr>
            <p:ph type="title"/>
          </p:nvPr>
        </p:nvSpPr>
        <p:spPr>
          <a:xfrm>
            <a:off x="1606045" y="550374"/>
            <a:ext cx="5937755" cy="1188720"/>
          </a:xfrm>
        </p:spPr>
        <p:txBody>
          <a:bodyPr/>
          <a:lstStyle/>
          <a:p>
            <a:r>
              <a:rPr lang="en-US" dirty="0" err="1"/>
              <a:t>Diferentes</a:t>
            </a:r>
            <a:r>
              <a:rPr lang="en-US" dirty="0"/>
              <a:t> </a:t>
            </a:r>
            <a:r>
              <a:rPr lang="en-US" dirty="0" err="1"/>
              <a:t>possibilidades</a:t>
            </a:r>
            <a:r>
              <a:rPr lang="en-US" dirty="0"/>
              <a:t> (</a:t>
            </a:r>
            <a:r>
              <a:rPr lang="en-US" dirty="0" err="1"/>
              <a:t>comuns</a:t>
            </a:r>
            <a:r>
              <a:rPr lang="en-US" dirty="0"/>
              <a:t>!)</a:t>
            </a:r>
          </a:p>
        </p:txBody>
      </p:sp>
      <p:sp>
        <p:nvSpPr>
          <p:cNvPr id="3" name="Content Placeholder 2">
            <a:extLst>
              <a:ext uri="{FF2B5EF4-FFF2-40B4-BE49-F238E27FC236}">
                <a16:creationId xmlns:a16="http://schemas.microsoft.com/office/drawing/2014/main" id="{B3053D54-5F85-4560-AD3F-4CFFC97DA13D}"/>
              </a:ext>
            </a:extLst>
          </p:cNvPr>
          <p:cNvSpPr>
            <a:spLocks noGrp="1"/>
          </p:cNvSpPr>
          <p:nvPr>
            <p:ph idx="1"/>
          </p:nvPr>
        </p:nvSpPr>
        <p:spPr>
          <a:xfrm>
            <a:off x="1603122" y="2227094"/>
            <a:ext cx="5937755" cy="3101983"/>
          </a:xfrm>
        </p:spPr>
        <p:txBody>
          <a:bodyPr>
            <a:normAutofit/>
          </a:bodyPr>
          <a:lstStyle/>
          <a:p>
            <a:r>
              <a:rPr lang="en-US" sz="2400" dirty="0" err="1"/>
              <a:t>Equações</a:t>
            </a:r>
            <a:r>
              <a:rPr lang="en-US" sz="2400" dirty="0"/>
              <a:t> de </a:t>
            </a:r>
            <a:r>
              <a:rPr lang="en-US" sz="2400" dirty="0" err="1"/>
              <a:t>diferenças</a:t>
            </a:r>
            <a:r>
              <a:rPr lang="en-US" sz="2400" dirty="0"/>
              <a:t> – tempo </a:t>
            </a:r>
            <a:r>
              <a:rPr lang="en-US" sz="2400" dirty="0" err="1"/>
              <a:t>discreto</a:t>
            </a:r>
            <a:endParaRPr lang="en-US" sz="2400" dirty="0"/>
          </a:p>
          <a:p>
            <a:r>
              <a:rPr lang="en-US" sz="2400" dirty="0" err="1"/>
              <a:t>Equações</a:t>
            </a:r>
            <a:r>
              <a:rPr lang="en-US" sz="2400" dirty="0"/>
              <a:t> </a:t>
            </a:r>
            <a:r>
              <a:rPr lang="en-US" sz="2400" dirty="0" err="1"/>
              <a:t>diferenciais</a:t>
            </a:r>
            <a:r>
              <a:rPr lang="en-US" sz="2400" dirty="0"/>
              <a:t> – tempo </a:t>
            </a:r>
            <a:r>
              <a:rPr lang="en-US" sz="2400" dirty="0" err="1"/>
              <a:t>contínuo</a:t>
            </a:r>
            <a:endParaRPr lang="en-US" sz="2400" dirty="0"/>
          </a:p>
          <a:p>
            <a:r>
              <a:rPr lang="en-US" sz="2400" dirty="0" err="1"/>
              <a:t>Equações</a:t>
            </a:r>
            <a:r>
              <a:rPr lang="en-US" sz="2400" dirty="0"/>
              <a:t> </a:t>
            </a:r>
            <a:r>
              <a:rPr lang="en-US" sz="2400" dirty="0" err="1"/>
              <a:t>diferenciais</a:t>
            </a:r>
            <a:r>
              <a:rPr lang="en-US" sz="2400" dirty="0"/>
              <a:t> </a:t>
            </a:r>
            <a:r>
              <a:rPr lang="en-US" sz="2400" dirty="0" err="1"/>
              <a:t>estocásticas</a:t>
            </a:r>
            <a:r>
              <a:rPr lang="en-US" sz="2400" dirty="0"/>
              <a:t> – tempo continuo e </a:t>
            </a:r>
            <a:r>
              <a:rPr lang="en-US" sz="2400" dirty="0" err="1"/>
              <a:t>aleatoriedade</a:t>
            </a:r>
            <a:r>
              <a:rPr lang="en-US" sz="2400" dirty="0"/>
              <a:t>! </a:t>
            </a:r>
          </a:p>
          <a:p>
            <a:r>
              <a:rPr lang="en-US" sz="2400" dirty="0"/>
              <a:t>(um </a:t>
            </a:r>
            <a:r>
              <a:rPr lang="en-US" sz="2400" dirty="0" err="1"/>
              <a:t>exemplo</a:t>
            </a:r>
            <a:r>
              <a:rPr lang="en-US" sz="2400" dirty="0"/>
              <a:t>) O </a:t>
            </a:r>
            <a:r>
              <a:rPr lang="en-US" sz="2400" dirty="0" err="1"/>
              <a:t>modelo</a:t>
            </a:r>
            <a:r>
              <a:rPr lang="en-US" sz="2400" dirty="0"/>
              <a:t> DEB</a:t>
            </a:r>
          </a:p>
          <a:p>
            <a:pPr marL="0" indent="0">
              <a:buNone/>
            </a:pPr>
            <a:endParaRPr lang="en-US" sz="2400" dirty="0"/>
          </a:p>
        </p:txBody>
      </p:sp>
      <p:pic>
        <p:nvPicPr>
          <p:cNvPr id="5" name="Picture 4">
            <a:extLst>
              <a:ext uri="{FF2B5EF4-FFF2-40B4-BE49-F238E27FC236}">
                <a16:creationId xmlns:a16="http://schemas.microsoft.com/office/drawing/2014/main" id="{46622CCB-E578-48E8-9210-72F0C4042ED4}"/>
              </a:ext>
            </a:extLst>
          </p:cNvPr>
          <p:cNvPicPr>
            <a:picLocks noChangeAspect="1"/>
          </p:cNvPicPr>
          <p:nvPr/>
        </p:nvPicPr>
        <p:blipFill>
          <a:blip r:embed="rId2"/>
          <a:stretch>
            <a:fillRect/>
          </a:stretch>
        </p:blipFill>
        <p:spPr>
          <a:xfrm>
            <a:off x="5813571" y="4380912"/>
            <a:ext cx="3230844" cy="2477088"/>
          </a:xfrm>
          <a:prstGeom prst="rect">
            <a:avLst/>
          </a:prstGeom>
        </p:spPr>
      </p:pic>
      <p:sp>
        <p:nvSpPr>
          <p:cNvPr id="6" name="TextBox 5">
            <a:extLst>
              <a:ext uri="{FF2B5EF4-FFF2-40B4-BE49-F238E27FC236}">
                <a16:creationId xmlns:a16="http://schemas.microsoft.com/office/drawing/2014/main" id="{91AA08B2-17AD-4BCD-8473-B70C63C3D3B7}"/>
              </a:ext>
            </a:extLst>
          </p:cNvPr>
          <p:cNvSpPr txBox="1"/>
          <p:nvPr/>
        </p:nvSpPr>
        <p:spPr>
          <a:xfrm>
            <a:off x="0" y="5380672"/>
            <a:ext cx="5668549" cy="1477328"/>
          </a:xfrm>
          <a:prstGeom prst="rect">
            <a:avLst/>
          </a:prstGeom>
          <a:noFill/>
        </p:spPr>
        <p:txBody>
          <a:bodyPr wrap="square" rtlCol="0">
            <a:spAutoFit/>
          </a:bodyPr>
          <a:lstStyle/>
          <a:p>
            <a:r>
              <a:rPr lang="en-US" dirty="0"/>
              <a:t>Examples:</a:t>
            </a:r>
          </a:p>
          <a:p>
            <a:r>
              <a:rPr lang="en-US" dirty="0"/>
              <a:t>Model population size over time</a:t>
            </a:r>
          </a:p>
          <a:p>
            <a:r>
              <a:rPr lang="en-US" dirty="0"/>
              <a:t>Model individual size over time</a:t>
            </a:r>
          </a:p>
          <a:p>
            <a:r>
              <a:rPr lang="en-US" dirty="0"/>
              <a:t>Model concentration over time</a:t>
            </a:r>
          </a:p>
          <a:p>
            <a:r>
              <a:rPr lang="en-US" dirty="0"/>
              <a:t>Model predator efficiency as a function of prey abundance? </a:t>
            </a:r>
          </a:p>
        </p:txBody>
      </p:sp>
      <p:sp>
        <p:nvSpPr>
          <p:cNvPr id="4" name="Arrow: Right 3">
            <a:extLst>
              <a:ext uri="{FF2B5EF4-FFF2-40B4-BE49-F238E27FC236}">
                <a16:creationId xmlns:a16="http://schemas.microsoft.com/office/drawing/2014/main" id="{D8F3BF82-B03A-42D3-964E-BE13DC5EC176}"/>
              </a:ext>
            </a:extLst>
          </p:cNvPr>
          <p:cNvSpPr/>
          <p:nvPr/>
        </p:nvSpPr>
        <p:spPr>
          <a:xfrm rot="3594778">
            <a:off x="6927715" y="3900260"/>
            <a:ext cx="838334" cy="297902"/>
          </a:xfrm>
          <a:prstGeom prst="rightArrow">
            <a:avLst>
              <a:gd name="adj1" fmla="val 142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4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E09E-4D57-4BFA-8CBB-F25143DA16A2}"/>
              </a:ext>
            </a:extLst>
          </p:cNvPr>
          <p:cNvSpPr>
            <a:spLocks noGrp="1"/>
          </p:cNvSpPr>
          <p:nvPr>
            <p:ph type="title"/>
          </p:nvPr>
        </p:nvSpPr>
        <p:spPr>
          <a:xfrm>
            <a:off x="1308348" y="940629"/>
            <a:ext cx="6707776" cy="1188720"/>
          </a:xfrm>
        </p:spPr>
        <p:txBody>
          <a:bodyPr/>
          <a:lstStyle/>
          <a:p>
            <a:r>
              <a:rPr lang="en-US" dirty="0"/>
              <a:t>MODELOS </a:t>
            </a:r>
            <a:r>
              <a:rPr lang="en-US" dirty="0" err="1"/>
              <a:t>Conceptualmente</a:t>
            </a:r>
            <a:r>
              <a:rPr lang="en-US" dirty="0"/>
              <a:t> </a:t>
            </a:r>
            <a:r>
              <a:rPr lang="en-US" dirty="0" err="1"/>
              <a:t>complicadoS</a:t>
            </a:r>
            <a:r>
              <a:rPr lang="en-US" dirty="0"/>
              <a:t>!</a:t>
            </a:r>
          </a:p>
        </p:txBody>
      </p:sp>
      <p:sp>
        <p:nvSpPr>
          <p:cNvPr id="3" name="Content Placeholder 2">
            <a:extLst>
              <a:ext uri="{FF2B5EF4-FFF2-40B4-BE49-F238E27FC236}">
                <a16:creationId xmlns:a16="http://schemas.microsoft.com/office/drawing/2014/main" id="{1873E9F9-E2C7-4592-95A1-373C71E115F4}"/>
              </a:ext>
            </a:extLst>
          </p:cNvPr>
          <p:cNvSpPr>
            <a:spLocks noGrp="1"/>
          </p:cNvSpPr>
          <p:nvPr>
            <p:ph idx="1"/>
          </p:nvPr>
        </p:nvSpPr>
        <p:spPr>
          <a:xfrm>
            <a:off x="866274" y="2638045"/>
            <a:ext cx="7591925" cy="3101983"/>
          </a:xfrm>
        </p:spPr>
        <p:txBody>
          <a:bodyPr>
            <a:normAutofit/>
          </a:bodyPr>
          <a:lstStyle/>
          <a:p>
            <a:r>
              <a:rPr lang="en-US" sz="2400" dirty="0" err="1"/>
              <a:t>Temos</a:t>
            </a:r>
            <a:r>
              <a:rPr lang="en-US" sz="2400" dirty="0"/>
              <a:t> </a:t>
            </a:r>
            <a:r>
              <a:rPr lang="en-US" sz="2400" dirty="0" err="1"/>
              <a:t>equações</a:t>
            </a:r>
            <a:r>
              <a:rPr lang="en-US" sz="2400" dirty="0"/>
              <a:t> </a:t>
            </a:r>
            <a:r>
              <a:rPr lang="en-US" sz="2400" dirty="0" err="1"/>
              <a:t>diferenciais</a:t>
            </a:r>
            <a:r>
              <a:rPr lang="en-US" sz="2400" dirty="0"/>
              <a:t> </a:t>
            </a:r>
            <a:r>
              <a:rPr lang="en-US" sz="2400" dirty="0" err="1"/>
              <a:t>cujas</a:t>
            </a:r>
            <a:r>
              <a:rPr lang="en-US" sz="2400" dirty="0"/>
              <a:t> </a:t>
            </a:r>
            <a:r>
              <a:rPr lang="en-US" sz="2400" dirty="0" err="1"/>
              <a:t>soluções</a:t>
            </a:r>
            <a:r>
              <a:rPr lang="en-US" sz="2400" dirty="0"/>
              <a:t> </a:t>
            </a:r>
            <a:r>
              <a:rPr lang="en-US" sz="2400" dirty="0" err="1"/>
              <a:t>nos</a:t>
            </a:r>
            <a:r>
              <a:rPr lang="en-US" sz="2400" dirty="0"/>
              <a:t> </a:t>
            </a:r>
            <a:r>
              <a:rPr lang="en-US" sz="2400" dirty="0" err="1"/>
              <a:t>permitem</a:t>
            </a:r>
            <a:r>
              <a:rPr lang="en-US" sz="2400" dirty="0"/>
              <a:t> </a:t>
            </a:r>
            <a:r>
              <a:rPr lang="en-US" sz="2400" dirty="0" err="1"/>
              <a:t>encontrar</a:t>
            </a:r>
            <a:r>
              <a:rPr lang="en-US" sz="2400" dirty="0"/>
              <a:t> o valor do </a:t>
            </a:r>
            <a:r>
              <a:rPr lang="en-US" sz="2400" dirty="0" err="1"/>
              <a:t>estado</a:t>
            </a:r>
            <a:r>
              <a:rPr lang="en-US" sz="2400" dirty="0"/>
              <a:t> </a:t>
            </a:r>
            <a:r>
              <a:rPr lang="en-US" sz="2400" dirty="0" err="1"/>
              <a:t>em</a:t>
            </a:r>
            <a:r>
              <a:rPr lang="en-US" sz="2400" dirty="0"/>
              <a:t> </a:t>
            </a:r>
            <a:r>
              <a:rPr lang="en-US" sz="2400" dirty="0" err="1"/>
              <a:t>função</a:t>
            </a:r>
            <a:r>
              <a:rPr lang="en-US" sz="2400" dirty="0"/>
              <a:t> do tempo</a:t>
            </a:r>
          </a:p>
          <a:p>
            <a:r>
              <a:rPr lang="en-US" sz="2400" dirty="0"/>
              <a:t>Mas resolver </a:t>
            </a:r>
            <a:r>
              <a:rPr lang="en-US" sz="2400" dirty="0" err="1"/>
              <a:t>equações</a:t>
            </a:r>
            <a:r>
              <a:rPr lang="en-US" sz="2400" dirty="0"/>
              <a:t> </a:t>
            </a:r>
            <a:r>
              <a:rPr lang="en-US" sz="2400" dirty="0" err="1"/>
              <a:t>diferenciais</a:t>
            </a:r>
            <a:r>
              <a:rPr lang="en-US" sz="2400" dirty="0"/>
              <a:t> </a:t>
            </a:r>
            <a:r>
              <a:rPr lang="en-US" sz="2400" dirty="0" err="1"/>
              <a:t>não</a:t>
            </a:r>
            <a:r>
              <a:rPr lang="en-US" sz="2400" dirty="0"/>
              <a:t> é, </a:t>
            </a:r>
            <a:r>
              <a:rPr lang="en-US" sz="2400" dirty="0" err="1"/>
              <a:t>em</a:t>
            </a:r>
            <a:r>
              <a:rPr lang="en-US" sz="2400" dirty="0"/>
              <a:t> </a:t>
            </a:r>
            <a:r>
              <a:rPr lang="en-US" sz="2400" dirty="0" err="1"/>
              <a:t>geral</a:t>
            </a:r>
            <a:r>
              <a:rPr lang="en-US" sz="2400" dirty="0"/>
              <a:t>, trivial!</a:t>
            </a:r>
          </a:p>
        </p:txBody>
      </p:sp>
    </p:spTree>
    <p:extLst>
      <p:ext uri="{BB962C8B-B14F-4D97-AF65-F5344CB8AC3E}">
        <p14:creationId xmlns:p14="http://schemas.microsoft.com/office/powerpoint/2010/main" val="227586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009" y="2122607"/>
            <a:ext cx="7916822" cy="3046988"/>
          </a:xfrm>
          <a:prstGeom prst="rect">
            <a:avLst/>
          </a:prstGeom>
          <a:noFill/>
        </p:spPr>
        <p:txBody>
          <a:bodyPr wrap="square" rtlCol="0">
            <a:spAutoFit/>
          </a:bodyPr>
          <a:lstStyle/>
          <a:p>
            <a:pPr marL="342900" indent="-342900">
              <a:buFont typeface="Arial" panose="020B0604020202020204" pitchFamily="34" charset="0"/>
              <a:buChar char="•"/>
            </a:pPr>
            <a:r>
              <a:rPr lang="pt-PT" sz="2400" dirty="0"/>
              <a:t>Os modelos dinâmicos integram uma grande diversidade de modelos distintos, tendo como característica comum a produção de estimativas das variáveis de interesse em função do tempo.</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Incluem, por exemplo, modelos de dinâmica populacional, modelos de agentes infecciosos, modelos ecotoxicológicos, modelos de fluxos de energia, entre muitos outros.</a:t>
            </a:r>
          </a:p>
        </p:txBody>
      </p:sp>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3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009" y="1763884"/>
            <a:ext cx="7916822" cy="3970318"/>
          </a:xfrm>
          <a:prstGeom prst="rect">
            <a:avLst/>
          </a:prstGeom>
          <a:noFill/>
        </p:spPr>
        <p:txBody>
          <a:bodyPr wrap="square" rtlCol="0">
            <a:spAutoFit/>
          </a:bodyPr>
          <a:lstStyle/>
          <a:p>
            <a:pPr marL="342900" indent="-342900">
              <a:buFont typeface="Arial" panose="020B0604020202020204" pitchFamily="34" charset="0"/>
              <a:buChar char="•"/>
            </a:pPr>
            <a:r>
              <a:rPr lang="pt-PT" sz="2100" dirty="0"/>
              <a:t>A generalidade destes modelos utiliza equações diferenciais, i.e. que traduzem a variação em função do tempo da(s) variável(eis) de interesse.</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Um dos primeiros modelos deste tipo foi desenvolvido por Lotka e Volterra, nos anos 1920, o qual é ainda muito utilizado.</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As variáveis centrais nestes modelos são:</a:t>
            </a:r>
          </a:p>
          <a:p>
            <a:pPr lvl="3" indent="-342900">
              <a:buFontTx/>
              <a:buChar char="-"/>
            </a:pPr>
            <a:r>
              <a:rPr lang="pt-PT" sz="2100" dirty="0"/>
              <a:t>População (que pode ser expressa em número de indivíduos, biomassa, etc.)</a:t>
            </a:r>
          </a:p>
          <a:p>
            <a:pPr lvl="3" indent="-342900">
              <a:buFontTx/>
              <a:buChar char="-"/>
            </a:pPr>
            <a:r>
              <a:rPr lang="pt-PT" sz="2100" dirty="0"/>
              <a:t>Natalidade</a:t>
            </a:r>
          </a:p>
          <a:p>
            <a:pPr lvl="3" indent="-342900">
              <a:buFontTx/>
              <a:buChar char="-"/>
            </a:pPr>
            <a:r>
              <a:rPr lang="pt-PT" sz="2100" dirty="0"/>
              <a:t>Mortalidade</a:t>
            </a:r>
          </a:p>
        </p:txBody>
      </p:sp>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1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9851" t="16937" r="50893" b="40720"/>
          <a:stretch>
            <a:fillRect/>
          </a:stretch>
        </p:blipFill>
        <p:spPr>
          <a:xfrm>
            <a:off x="2057400" y="1892300"/>
            <a:ext cx="5029200" cy="3686175"/>
          </a:xfrm>
          <a:prstGeom prst="rect">
            <a:avLst/>
          </a:prstGeom>
        </p:spPr>
      </p:pic>
    </p:spTree>
    <p:extLst>
      <p:ext uri="{BB962C8B-B14F-4D97-AF65-F5344CB8AC3E}">
        <p14:creationId xmlns:p14="http://schemas.microsoft.com/office/powerpoint/2010/main" val="170676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66" y="1625096"/>
            <a:ext cx="7916822" cy="415498"/>
          </a:xfrm>
          <a:prstGeom prst="rect">
            <a:avLst/>
          </a:prstGeom>
          <a:noFill/>
        </p:spPr>
        <p:txBody>
          <a:bodyPr wrap="square" rtlCol="0">
            <a:spAutoFit/>
          </a:bodyPr>
          <a:lstStyle/>
          <a:p>
            <a:r>
              <a:rPr lang="pt-PT" sz="2100" dirty="0"/>
              <a:t>Modelos simples:</a:t>
            </a:r>
          </a:p>
        </p:txBody>
      </p:sp>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txBox="1">
            <a:spLocks/>
          </p:cNvSpPr>
          <p:nvPr/>
        </p:nvSpPr>
        <p:spPr>
          <a:xfrm>
            <a:off x="2424418" y="1651730"/>
            <a:ext cx="6356803" cy="228600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US" altLang="pt-PT" sz="2100" b="1" i="1" dirty="0">
                <a:cs typeface="Times New Roman" panose="02020603050405020304" pitchFamily="18" charset="0"/>
              </a:rPr>
              <a:t>x</a:t>
            </a:r>
            <a:r>
              <a:rPr lang="en-US" altLang="pt-PT" sz="2100" dirty="0"/>
              <a:t> – </a:t>
            </a:r>
            <a:r>
              <a:rPr lang="en-US" altLang="pt-PT" sz="2100" dirty="0" err="1"/>
              <a:t>biomassa</a:t>
            </a:r>
            <a:r>
              <a:rPr lang="en-US" altLang="pt-PT" sz="2100" dirty="0"/>
              <a:t> da </a:t>
            </a:r>
            <a:r>
              <a:rPr lang="en-US" altLang="pt-PT" sz="2100" dirty="0" err="1"/>
              <a:t>presa</a:t>
            </a:r>
            <a:endParaRPr lang="en-US" altLang="pt-PT" sz="2100" dirty="0"/>
          </a:p>
          <a:p>
            <a:pPr algn="l">
              <a:buFontTx/>
              <a:buNone/>
            </a:pPr>
            <a:r>
              <a:rPr lang="en-US" altLang="pt-PT" sz="2100" b="1" i="1" dirty="0">
                <a:cs typeface="Times New Roman" panose="02020603050405020304" pitchFamily="18" charset="0"/>
              </a:rPr>
              <a:t>y</a:t>
            </a:r>
            <a:r>
              <a:rPr lang="en-US" altLang="pt-PT" sz="2100" dirty="0"/>
              <a:t> – </a:t>
            </a:r>
            <a:r>
              <a:rPr lang="en-US" altLang="pt-PT" sz="2100" dirty="0" err="1"/>
              <a:t>biomassa</a:t>
            </a:r>
            <a:r>
              <a:rPr lang="en-US" altLang="pt-PT" sz="2100" dirty="0"/>
              <a:t> do </a:t>
            </a:r>
            <a:r>
              <a:rPr lang="en-US" altLang="pt-PT" sz="2100" dirty="0" err="1"/>
              <a:t>predador</a:t>
            </a:r>
            <a:endParaRPr lang="en-US" altLang="pt-PT" sz="2100" dirty="0"/>
          </a:p>
          <a:p>
            <a:pPr algn="l">
              <a:buFontTx/>
              <a:buNone/>
            </a:pPr>
            <a:r>
              <a:rPr lang="en-US" altLang="pt-PT" sz="2100" b="1" i="1" dirty="0">
                <a:cs typeface="Times New Roman" panose="02020603050405020304" pitchFamily="18" charset="0"/>
              </a:rPr>
              <a:t>F</a:t>
            </a:r>
            <a:r>
              <a:rPr lang="en-US" altLang="pt-PT" sz="2100" b="1" dirty="0"/>
              <a:t>(</a:t>
            </a:r>
            <a:r>
              <a:rPr lang="en-US" altLang="pt-PT" sz="2100" b="1" i="1" dirty="0">
                <a:cs typeface="Times New Roman" panose="02020603050405020304" pitchFamily="18" charset="0"/>
              </a:rPr>
              <a:t>x</a:t>
            </a:r>
            <a:r>
              <a:rPr lang="en-US" altLang="pt-PT" sz="2100" b="1" dirty="0"/>
              <a:t>)</a:t>
            </a:r>
            <a:r>
              <a:rPr lang="en-US" altLang="pt-PT" sz="2100" dirty="0"/>
              <a:t> – taxa de </a:t>
            </a:r>
            <a:r>
              <a:rPr lang="en-US" altLang="pt-PT" sz="2100" dirty="0" err="1"/>
              <a:t>crescimento</a:t>
            </a:r>
            <a:r>
              <a:rPr lang="en-US" altLang="pt-PT" sz="2100" dirty="0"/>
              <a:t> </a:t>
            </a:r>
            <a:r>
              <a:rPr lang="en-US" altLang="pt-PT" sz="2100" dirty="0" err="1"/>
              <a:t>populacional</a:t>
            </a:r>
            <a:r>
              <a:rPr lang="en-US" altLang="pt-PT" sz="2100" dirty="0"/>
              <a:t> da presa</a:t>
            </a:r>
          </a:p>
          <a:p>
            <a:pPr algn="l"/>
            <a:r>
              <a:rPr lang="en-US" altLang="pt-PT" sz="2100" b="1" i="1" dirty="0">
                <a:cs typeface="Times New Roman" panose="02020603050405020304" pitchFamily="18" charset="0"/>
              </a:rPr>
              <a:t>G</a:t>
            </a:r>
            <a:r>
              <a:rPr lang="en-US" altLang="pt-PT" sz="2100" b="1" dirty="0"/>
              <a:t>(</a:t>
            </a:r>
            <a:r>
              <a:rPr lang="en-US" altLang="pt-PT" sz="2100" b="1" i="1" dirty="0">
                <a:cs typeface="Times New Roman" panose="02020603050405020304" pitchFamily="18" charset="0"/>
              </a:rPr>
              <a:t>x</a:t>
            </a:r>
            <a:r>
              <a:rPr lang="en-US" altLang="pt-PT" sz="2100" b="1" dirty="0"/>
              <a:t>)</a:t>
            </a:r>
            <a:r>
              <a:rPr lang="en-US" altLang="pt-PT" sz="2100" dirty="0"/>
              <a:t> – taxa de </a:t>
            </a:r>
            <a:r>
              <a:rPr lang="en-US" altLang="pt-PT" sz="2100" dirty="0" err="1"/>
              <a:t>crescimento</a:t>
            </a:r>
            <a:r>
              <a:rPr lang="en-US" altLang="pt-PT" sz="2100" dirty="0"/>
              <a:t> </a:t>
            </a:r>
            <a:r>
              <a:rPr lang="en-US" altLang="pt-PT" sz="2100" dirty="0" err="1"/>
              <a:t>populacional</a:t>
            </a:r>
            <a:r>
              <a:rPr lang="en-US" altLang="pt-PT" sz="2100" dirty="0"/>
              <a:t> do </a:t>
            </a:r>
            <a:r>
              <a:rPr lang="en-US" altLang="pt-PT" sz="2100" dirty="0" err="1"/>
              <a:t>predador</a:t>
            </a:r>
            <a:endParaRPr lang="en-US" altLang="pt-PT" sz="2100" dirty="0"/>
          </a:p>
          <a:p>
            <a:pPr algn="l">
              <a:buFontTx/>
              <a:buNone/>
            </a:pPr>
            <a:endParaRPr lang="en-US" altLang="pt-PT" sz="2100" dirty="0"/>
          </a:p>
          <a:p>
            <a:pPr algn="l">
              <a:buFontTx/>
              <a:buNone/>
            </a:pPr>
            <a:r>
              <a:rPr lang="en-US" altLang="pt-PT" sz="2100" b="1" i="1" dirty="0">
                <a:cs typeface="Times New Roman" panose="02020603050405020304" pitchFamily="18" charset="0"/>
              </a:rPr>
              <a:t>F</a:t>
            </a:r>
            <a:r>
              <a:rPr lang="en-US" altLang="pt-PT" sz="2100" dirty="0"/>
              <a:t> e </a:t>
            </a:r>
            <a:r>
              <a:rPr lang="en-US" altLang="pt-PT" sz="2100" b="1" i="1" dirty="0">
                <a:cs typeface="Times New Roman" panose="02020603050405020304" pitchFamily="18" charset="0"/>
              </a:rPr>
              <a:t>G</a:t>
            </a:r>
            <a:r>
              <a:rPr lang="en-US" altLang="pt-PT" sz="2100" dirty="0"/>
              <a:t> </a:t>
            </a:r>
            <a:r>
              <a:rPr lang="en-US" altLang="pt-PT" sz="2100" dirty="0" err="1"/>
              <a:t>dependem</a:t>
            </a:r>
            <a:r>
              <a:rPr lang="en-US" altLang="pt-PT" sz="2100" dirty="0"/>
              <a:t> </a:t>
            </a:r>
            <a:r>
              <a:rPr lang="en-US" altLang="pt-PT" sz="2100" dirty="0" err="1"/>
              <a:t>apenas</a:t>
            </a:r>
            <a:r>
              <a:rPr lang="en-US" altLang="pt-PT" sz="2100" dirty="0"/>
              <a:t> de </a:t>
            </a:r>
            <a:r>
              <a:rPr lang="en-US" altLang="pt-PT" sz="2100" b="1" i="1" dirty="0">
                <a:cs typeface="Times New Roman" panose="02020603050405020304" pitchFamily="18" charset="0"/>
              </a:rPr>
              <a:t>x</a:t>
            </a:r>
            <a:endParaRPr lang="en-US" altLang="pt-PT" sz="2100" dirty="0"/>
          </a:p>
        </p:txBody>
      </p:sp>
      <p:graphicFrame>
        <p:nvGraphicFramePr>
          <p:cNvPr id="9" name="Object 2"/>
          <p:cNvGraphicFramePr>
            <a:graphicFrameLocks noChangeAspect="1"/>
          </p:cNvGraphicFramePr>
          <p:nvPr>
            <p:extLst/>
          </p:nvPr>
        </p:nvGraphicFramePr>
        <p:xfrm>
          <a:off x="732287" y="4205041"/>
          <a:ext cx="2581275" cy="834629"/>
        </p:xfrm>
        <a:graphic>
          <a:graphicData uri="http://schemas.openxmlformats.org/presentationml/2006/ole">
            <mc:AlternateContent xmlns:mc="http://schemas.openxmlformats.org/markup-compatibility/2006">
              <mc:Choice xmlns:v="urn:schemas-microsoft-com:vml" Requires="v">
                <p:oleObj spid="_x0000_s1058" name="Equation" r:id="rId3" imgW="1218960" imgH="393480" progId="Equation.3">
                  <p:embed/>
                </p:oleObj>
              </mc:Choice>
              <mc:Fallback>
                <p:oleObj name="Equation" r:id="rId3" imgW="1218960" imgH="393480" progId="Equation.3">
                  <p:embed/>
                  <p:pic>
                    <p:nvPicPr>
                      <p:cNvPr id="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87" y="4205041"/>
                        <a:ext cx="2581275" cy="834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
          <p:cNvGraphicFramePr>
            <a:graphicFrameLocks noChangeAspect="1"/>
          </p:cNvGraphicFramePr>
          <p:nvPr>
            <p:extLst/>
          </p:nvPr>
        </p:nvGraphicFramePr>
        <p:xfrm>
          <a:off x="3973167" y="4213011"/>
          <a:ext cx="2500313" cy="834629"/>
        </p:xfrm>
        <a:graphic>
          <a:graphicData uri="http://schemas.openxmlformats.org/presentationml/2006/ole">
            <mc:AlternateContent xmlns:mc="http://schemas.openxmlformats.org/markup-compatibility/2006">
              <mc:Choice xmlns:v="urn:schemas-microsoft-com:vml" Requires="v">
                <p:oleObj spid="_x0000_s1059" name="Equation" r:id="rId5" imgW="1180800" imgH="393480" progId="Equation.3">
                  <p:embed/>
                </p:oleObj>
              </mc:Choice>
              <mc:Fallback>
                <p:oleObj name="Equation" r:id="rId5" imgW="1180800" imgH="393480" progId="Equation.3">
                  <p:embed/>
                  <p:pic>
                    <p:nvPicPr>
                      <p:cNvPr id="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167" y="4213011"/>
                        <a:ext cx="2500313" cy="834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3"/>
          <p:cNvSpPr txBox="1">
            <a:spLocks/>
          </p:cNvSpPr>
          <p:nvPr/>
        </p:nvSpPr>
        <p:spPr bwMode="auto">
          <a:xfrm>
            <a:off x="3838225" y="6443448"/>
            <a:ext cx="6172200" cy="514350"/>
          </a:xfrm>
          <a:prstGeom prst="rect">
            <a:avLst/>
          </a:prstGeom>
          <a:noFill/>
          <a:ln w="9525">
            <a:noFill/>
            <a:miter lim="800000"/>
            <a:headEnd/>
            <a:tailEnd/>
          </a:ln>
          <a:effectLst/>
        </p:spPr>
        <p:txBody>
          <a:bodyPr>
            <a:normAutofit/>
          </a:bodyPr>
          <a:lstStyle/>
          <a:p>
            <a:pPr marL="257175" indent="-257175">
              <a:spcBef>
                <a:spcPct val="20000"/>
              </a:spcBef>
              <a:defRPr/>
            </a:pPr>
            <a:r>
              <a:rPr lang="en-US" sz="2100" b="1" i="1" kern="0" dirty="0">
                <a:cs typeface="Times New Roman" pitchFamily="18" charset="0"/>
              </a:rPr>
              <a:t>c</a:t>
            </a:r>
            <a:r>
              <a:rPr lang="en-US" sz="2100" kern="0" dirty="0"/>
              <a:t>, </a:t>
            </a:r>
            <a:r>
              <a:rPr lang="en-US" sz="2100" b="1" i="1" kern="0" dirty="0">
                <a:cs typeface="Times New Roman" pitchFamily="18" charset="0"/>
              </a:rPr>
              <a:t>m</a:t>
            </a:r>
            <a:r>
              <a:rPr lang="en-US" sz="2100" kern="0" dirty="0"/>
              <a:t> : </a:t>
            </a:r>
            <a:r>
              <a:rPr lang="en-US" sz="2100" kern="0" dirty="0" err="1"/>
              <a:t>eficiência</a:t>
            </a:r>
            <a:r>
              <a:rPr lang="en-US" sz="2100" kern="0" dirty="0"/>
              <a:t> da </a:t>
            </a:r>
            <a:r>
              <a:rPr lang="en-US" sz="2100" kern="0" dirty="0" err="1"/>
              <a:t>conversão</a:t>
            </a:r>
            <a:r>
              <a:rPr lang="en-US" sz="2100" kern="0" dirty="0"/>
              <a:t>, taxa de </a:t>
            </a:r>
            <a:r>
              <a:rPr lang="en-US" sz="2100" kern="0" dirty="0" err="1"/>
              <a:t>inanição</a:t>
            </a:r>
            <a:endParaRPr lang="en-US" sz="2100" kern="0" dirty="0"/>
          </a:p>
        </p:txBody>
      </p:sp>
      <p:sp>
        <p:nvSpPr>
          <p:cNvPr id="3" name="TextBox 2">
            <a:extLst>
              <a:ext uri="{FF2B5EF4-FFF2-40B4-BE49-F238E27FC236}">
                <a16:creationId xmlns:a16="http://schemas.microsoft.com/office/drawing/2014/main" id="{FC5F3AA5-F96B-4E8A-A619-84897BB29028}"/>
              </a:ext>
            </a:extLst>
          </p:cNvPr>
          <p:cNvSpPr txBox="1"/>
          <p:nvPr/>
        </p:nvSpPr>
        <p:spPr>
          <a:xfrm>
            <a:off x="201866" y="5374055"/>
            <a:ext cx="8665297" cy="1015663"/>
          </a:xfrm>
          <a:prstGeom prst="rect">
            <a:avLst/>
          </a:prstGeom>
          <a:noFill/>
        </p:spPr>
        <p:txBody>
          <a:bodyPr wrap="square" rtlCol="0">
            <a:spAutoFit/>
          </a:bodyPr>
          <a:lstStyle/>
          <a:p>
            <a:r>
              <a:rPr lang="en-US" sz="1200" dirty="0" err="1"/>
              <a:t>Ou</a:t>
            </a:r>
            <a:r>
              <a:rPr lang="en-US" sz="1200" dirty="0"/>
              <a:t> </a:t>
            </a:r>
            <a:r>
              <a:rPr lang="en-US" sz="1200" dirty="0" err="1"/>
              <a:t>seja</a:t>
            </a:r>
            <a:r>
              <a:rPr lang="en-US" sz="1200" dirty="0"/>
              <a:t>:</a:t>
            </a:r>
          </a:p>
          <a:p>
            <a:pPr marL="228600" indent="-228600">
              <a:buFont typeface="+mj-lt"/>
              <a:buAutoNum type="arabicPeriod"/>
            </a:pPr>
            <a:r>
              <a:rPr lang="en-US" sz="1200" dirty="0"/>
              <a:t>a taxa de </a:t>
            </a:r>
            <a:r>
              <a:rPr lang="en-US" sz="1200" dirty="0" err="1"/>
              <a:t>crescimento</a:t>
            </a:r>
            <a:r>
              <a:rPr lang="en-US" sz="1200" dirty="0"/>
              <a:t> da presa é dada pela </a:t>
            </a:r>
            <a:r>
              <a:rPr lang="en-US" sz="1200" dirty="0" err="1"/>
              <a:t>sua</a:t>
            </a:r>
            <a:r>
              <a:rPr lang="en-US" sz="1200" dirty="0"/>
              <a:t> taxa de </a:t>
            </a:r>
            <a:r>
              <a:rPr lang="en-US" sz="1200" dirty="0" err="1"/>
              <a:t>crescimento</a:t>
            </a:r>
            <a:r>
              <a:rPr lang="en-US" sz="1200" dirty="0"/>
              <a:t> </a:t>
            </a:r>
            <a:r>
              <a:rPr lang="en-US" sz="1200" dirty="0" err="1"/>
              <a:t>intrinseca</a:t>
            </a:r>
            <a:r>
              <a:rPr lang="en-US" sz="1200" dirty="0"/>
              <a:t> </a:t>
            </a:r>
            <a:r>
              <a:rPr lang="en-US" sz="1200" dirty="0" err="1"/>
              <a:t>menos</a:t>
            </a:r>
            <a:r>
              <a:rPr lang="en-US" sz="1200" dirty="0"/>
              <a:t> a taxa a que é </a:t>
            </a:r>
            <a:r>
              <a:rPr lang="en-US" sz="1200" dirty="0" err="1"/>
              <a:t>predada</a:t>
            </a:r>
            <a:r>
              <a:rPr lang="en-US" sz="1200" dirty="0"/>
              <a:t> (que </a:t>
            </a:r>
            <a:r>
              <a:rPr lang="en-US" sz="1200" dirty="0" err="1"/>
              <a:t>depende</a:t>
            </a:r>
            <a:r>
              <a:rPr lang="en-US" sz="1200" dirty="0"/>
              <a:t> de </a:t>
            </a:r>
            <a:r>
              <a:rPr lang="en-US" sz="1200" dirty="0" err="1"/>
              <a:t>quantos</a:t>
            </a:r>
            <a:r>
              <a:rPr lang="en-US" sz="1200" dirty="0"/>
              <a:t> </a:t>
            </a:r>
            <a:r>
              <a:rPr lang="en-US" sz="1200" dirty="0" err="1"/>
              <a:t>predadores</a:t>
            </a:r>
            <a:r>
              <a:rPr lang="en-US" sz="1200" dirty="0"/>
              <a:t> </a:t>
            </a:r>
            <a:r>
              <a:rPr lang="en-US" sz="1200" dirty="0" err="1"/>
              <a:t>há</a:t>
            </a:r>
            <a:r>
              <a:rPr lang="en-US" sz="1200" dirty="0"/>
              <a:t>)</a:t>
            </a:r>
          </a:p>
          <a:p>
            <a:pPr marL="228600" indent="-228600">
              <a:buFont typeface="+mj-lt"/>
              <a:buAutoNum type="arabicPeriod"/>
            </a:pPr>
            <a:r>
              <a:rPr lang="en-US" sz="1200" dirty="0"/>
              <a:t>a taxa de </a:t>
            </a:r>
            <a:r>
              <a:rPr lang="en-US" sz="1200" dirty="0" err="1"/>
              <a:t>crescimento</a:t>
            </a:r>
            <a:r>
              <a:rPr lang="en-US" sz="1200" dirty="0"/>
              <a:t> do </a:t>
            </a:r>
            <a:r>
              <a:rPr lang="en-US" sz="1200" dirty="0" err="1"/>
              <a:t>predador</a:t>
            </a:r>
            <a:r>
              <a:rPr lang="en-US" sz="1200" dirty="0"/>
              <a:t> é dada pela </a:t>
            </a:r>
            <a:r>
              <a:rPr lang="en-US" sz="1200" dirty="0" err="1"/>
              <a:t>velocidade</a:t>
            </a:r>
            <a:r>
              <a:rPr lang="en-US" sz="1200" dirty="0"/>
              <a:t> a que </a:t>
            </a:r>
            <a:r>
              <a:rPr lang="en-US" sz="1200" dirty="0" err="1"/>
              <a:t>consegue</a:t>
            </a:r>
            <a:r>
              <a:rPr lang="en-US" sz="1200" dirty="0"/>
              <a:t> </a:t>
            </a:r>
            <a:r>
              <a:rPr lang="en-US" sz="1200" dirty="0" err="1"/>
              <a:t>crescer</a:t>
            </a:r>
            <a:r>
              <a:rPr lang="en-US" sz="1200" dirty="0"/>
              <a:t> (que </a:t>
            </a:r>
            <a:r>
              <a:rPr lang="en-US" sz="1200" dirty="0" err="1"/>
              <a:t>depende</a:t>
            </a:r>
            <a:r>
              <a:rPr lang="en-US" sz="1200" dirty="0"/>
              <a:t> da presa), </a:t>
            </a:r>
            <a:r>
              <a:rPr lang="en-US" sz="1200" dirty="0" err="1"/>
              <a:t>menos</a:t>
            </a:r>
            <a:r>
              <a:rPr lang="en-US" sz="1200" dirty="0"/>
              <a:t> a taxa a que </a:t>
            </a:r>
            <a:r>
              <a:rPr lang="en-US" sz="1200" dirty="0" err="1"/>
              <a:t>morre</a:t>
            </a:r>
            <a:r>
              <a:rPr lang="en-US" sz="1200" dirty="0"/>
              <a:t>!</a:t>
            </a:r>
          </a:p>
        </p:txBody>
      </p:sp>
    </p:spTree>
    <p:extLst>
      <p:ext uri="{BB962C8B-B14F-4D97-AF65-F5344CB8AC3E}">
        <p14:creationId xmlns:p14="http://schemas.microsoft.com/office/powerpoint/2010/main" val="40376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a:xfrm>
            <a:off x="285750" y="1885950"/>
            <a:ext cx="3600450" cy="39433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FontTx/>
              <a:buNone/>
            </a:pPr>
            <a:endParaRPr lang="en-US" altLang="pt-PT" sz="1050" dirty="0"/>
          </a:p>
          <a:p>
            <a:pPr lvl="1">
              <a:buFontTx/>
              <a:buNone/>
            </a:pPr>
            <a:r>
              <a:rPr lang="en-US" altLang="pt-PT" sz="2700" b="1" i="1" dirty="0">
                <a:solidFill>
                  <a:srgbClr val="0000C0"/>
                </a:solidFill>
                <a:latin typeface="Times New Roman" panose="02020603050405020304" pitchFamily="18" charset="0"/>
              </a:rPr>
              <a:t>x</a:t>
            </a:r>
            <a:r>
              <a:rPr lang="en-US" altLang="pt-PT" sz="2400" dirty="0"/>
              <a:t> = </a:t>
            </a:r>
            <a:r>
              <a:rPr lang="en-US" altLang="pt-PT" sz="2400" dirty="0" err="1"/>
              <a:t>presa</a:t>
            </a:r>
            <a:r>
              <a:rPr lang="en-US" altLang="pt-PT" sz="2400" dirty="0"/>
              <a:t>, </a:t>
            </a:r>
            <a:r>
              <a:rPr lang="en-US" altLang="pt-PT" sz="2700" b="1" i="1" dirty="0">
                <a:solidFill>
                  <a:srgbClr val="0000C0"/>
                </a:solidFill>
                <a:latin typeface="Times New Roman" panose="02020603050405020304" pitchFamily="18" charset="0"/>
              </a:rPr>
              <a:t>y</a:t>
            </a:r>
            <a:r>
              <a:rPr lang="en-US" altLang="pt-PT" sz="2400" dirty="0"/>
              <a:t> = </a:t>
            </a:r>
            <a:r>
              <a:rPr lang="en-US" altLang="pt-PT" sz="2400" dirty="0" err="1"/>
              <a:t>predador</a:t>
            </a:r>
            <a:endParaRPr lang="en-US" altLang="pt-PT" sz="1200" dirty="0"/>
          </a:p>
          <a:p>
            <a:pPr lvl="1">
              <a:buFontTx/>
              <a:buNone/>
            </a:pPr>
            <a:endParaRPr lang="en-US" altLang="pt-PT" sz="1350" b="1" i="1" dirty="0">
              <a:solidFill>
                <a:srgbClr val="0000C0"/>
              </a:solidFill>
              <a:latin typeface="Times New Roman" panose="02020603050405020304" pitchFamily="18" charset="0"/>
            </a:endParaRPr>
          </a:p>
          <a:p>
            <a:pPr lvl="1">
              <a:buFontTx/>
              <a:buNone/>
            </a:pPr>
            <a:r>
              <a:rPr lang="en-US" altLang="pt-PT" sz="2400" b="1" i="1" dirty="0">
                <a:solidFill>
                  <a:srgbClr val="0000C0"/>
                </a:solidFill>
                <a:latin typeface="Times New Roman" panose="02020603050405020304" pitchFamily="18" charset="0"/>
              </a:rPr>
              <a:t>x</a:t>
            </a:r>
            <a:r>
              <a:rPr lang="en-US" altLang="pt-PT" sz="1500" b="1" dirty="0">
                <a:solidFill>
                  <a:srgbClr val="0000C0"/>
                </a:solidFill>
                <a:latin typeface="Times New Roman" panose="02020603050405020304" pitchFamily="18" charset="0"/>
                <a:cs typeface="Times New Roman" panose="02020603050405020304" pitchFamily="18" charset="0"/>
              </a:rPr>
              <a:t>′</a:t>
            </a:r>
            <a:r>
              <a:rPr lang="en-US" altLang="pt-PT" sz="1500" b="1" dirty="0">
                <a:solidFill>
                  <a:srgbClr val="0000C0"/>
                </a:solidFill>
              </a:rPr>
              <a:t> = </a:t>
            </a:r>
            <a:r>
              <a:rPr lang="en-US" altLang="pt-PT" sz="2400" b="1" i="1" dirty="0">
                <a:solidFill>
                  <a:srgbClr val="808000"/>
                </a:solidFill>
                <a:latin typeface="Times New Roman" panose="02020603050405020304" pitchFamily="18" charset="0"/>
              </a:rPr>
              <a:t>r</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x</a:t>
            </a:r>
            <a:r>
              <a:rPr lang="en-US" altLang="pt-PT" sz="150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a:t>
            </a:r>
            <a:r>
              <a:rPr lang="en-US" altLang="pt-PT" sz="1500" b="1" i="1" dirty="0">
                <a:solidFill>
                  <a:srgbClr val="0000C0"/>
                </a:solidFill>
                <a:latin typeface="Times New Roman" panose="02020603050405020304" pitchFamily="18" charset="0"/>
              </a:rPr>
              <a:t> </a:t>
            </a:r>
            <a:r>
              <a:rPr lang="en-US" altLang="pt-PT" sz="2400" b="1" i="1" dirty="0">
                <a:solidFill>
                  <a:srgbClr val="808000"/>
                </a:solidFill>
                <a:latin typeface="Times New Roman" panose="02020603050405020304" pitchFamily="18" charset="0"/>
              </a:rPr>
              <a:t>s</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x</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y</a:t>
            </a:r>
          </a:p>
          <a:p>
            <a:pPr lvl="1">
              <a:buFontTx/>
              <a:buNone/>
            </a:pPr>
            <a:r>
              <a:rPr lang="en-US" altLang="pt-PT" sz="2400" b="1" i="1" dirty="0">
                <a:solidFill>
                  <a:srgbClr val="0000C0"/>
                </a:solidFill>
                <a:latin typeface="Times New Roman" panose="02020603050405020304" pitchFamily="18" charset="0"/>
              </a:rPr>
              <a:t>y′ </a:t>
            </a:r>
            <a:r>
              <a:rPr lang="en-US" altLang="pt-PT" sz="1500" b="1" i="1" dirty="0">
                <a:solidFill>
                  <a:srgbClr val="0000C0"/>
                </a:solidFill>
              </a:rPr>
              <a:t>=</a:t>
            </a:r>
            <a:r>
              <a:rPr lang="en-US" altLang="pt-PT" sz="2400" b="1" i="1" dirty="0">
                <a:solidFill>
                  <a:srgbClr val="0000C0"/>
                </a:solidFill>
                <a:latin typeface="Times New Roman" panose="02020603050405020304" pitchFamily="18" charset="0"/>
              </a:rPr>
              <a:t> </a:t>
            </a:r>
            <a:r>
              <a:rPr lang="en-US" altLang="pt-PT" sz="2400" b="1" i="1" dirty="0">
                <a:solidFill>
                  <a:srgbClr val="808000"/>
                </a:solidFill>
                <a:latin typeface="Times New Roman" panose="02020603050405020304" pitchFamily="18" charset="0"/>
              </a:rPr>
              <a:t>c</a:t>
            </a:r>
            <a:r>
              <a:rPr lang="en-US" altLang="pt-PT" sz="750" b="1" i="1" dirty="0">
                <a:solidFill>
                  <a:srgbClr val="808000"/>
                </a:solidFill>
                <a:latin typeface="Times New Roman" panose="02020603050405020304" pitchFamily="18" charset="0"/>
              </a:rPr>
              <a:t> </a:t>
            </a:r>
            <a:r>
              <a:rPr lang="en-US" altLang="pt-PT" sz="2400" b="1" i="1" dirty="0">
                <a:solidFill>
                  <a:srgbClr val="808000"/>
                </a:solidFill>
                <a:latin typeface="Times New Roman" panose="02020603050405020304" pitchFamily="18" charset="0"/>
              </a:rPr>
              <a:t>s</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x</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y – </a:t>
            </a:r>
            <a:r>
              <a:rPr lang="en-US" altLang="pt-PT" sz="2400" b="1" i="1" dirty="0">
                <a:solidFill>
                  <a:srgbClr val="808000"/>
                </a:solidFill>
                <a:latin typeface="Times New Roman" panose="02020603050405020304" pitchFamily="18" charset="0"/>
              </a:rPr>
              <a:t>m</a:t>
            </a:r>
            <a:r>
              <a:rPr lang="en-US" altLang="pt-PT" sz="750" b="1" i="1" dirty="0">
                <a:solidFill>
                  <a:srgbClr val="0000C0"/>
                </a:solidFill>
                <a:latin typeface="Times New Roman" panose="02020603050405020304" pitchFamily="18" charset="0"/>
              </a:rPr>
              <a:t> </a:t>
            </a:r>
            <a:r>
              <a:rPr lang="en-US" altLang="pt-PT" sz="2400" b="1" i="1" dirty="0">
                <a:solidFill>
                  <a:srgbClr val="0000C0"/>
                </a:solidFill>
                <a:latin typeface="Times New Roman" panose="02020603050405020304" pitchFamily="18" charset="0"/>
              </a:rPr>
              <a:t>y</a:t>
            </a:r>
            <a:endParaRPr lang="en-US" altLang="pt-PT" sz="2400" b="1" dirty="0">
              <a:solidFill>
                <a:srgbClr val="0000C0"/>
              </a:solidFill>
              <a:latin typeface="Times New Roman" panose="02020603050405020304" pitchFamily="18" charset="0"/>
            </a:endParaRPr>
          </a:p>
          <a:p>
            <a:pPr lvl="1">
              <a:buFontTx/>
              <a:buNone/>
            </a:pPr>
            <a:endParaRPr lang="en-US" altLang="pt-PT" sz="900" dirty="0"/>
          </a:p>
          <a:p>
            <a:pPr lvl="1">
              <a:buFontTx/>
              <a:buNone/>
            </a:pPr>
            <a:endParaRPr lang="en-US" altLang="pt-PT" sz="1500" dirty="0"/>
          </a:p>
          <a:p>
            <a:pPr lvl="1">
              <a:buFontTx/>
              <a:buNone/>
            </a:pPr>
            <a:endParaRPr lang="en-US" altLang="pt-PT" sz="2400" dirty="0"/>
          </a:p>
          <a:p>
            <a:pPr lvl="1">
              <a:buFontTx/>
              <a:buNone/>
            </a:pPr>
            <a:r>
              <a:rPr lang="en-US" altLang="pt-PT" sz="2400" dirty="0" err="1"/>
              <a:t>Prevê</a:t>
            </a:r>
            <a:r>
              <a:rPr lang="en-US" altLang="pt-PT" sz="2400" dirty="0"/>
              <a:t> </a:t>
            </a:r>
            <a:r>
              <a:rPr lang="en-US" altLang="pt-PT" sz="2400" dirty="0" err="1"/>
              <a:t>oscilações</a:t>
            </a:r>
            <a:r>
              <a:rPr lang="en-US" altLang="pt-PT" sz="2400" dirty="0"/>
              <a:t> de amplitude </a:t>
            </a:r>
            <a:r>
              <a:rPr lang="en-US" altLang="pt-PT" sz="2400" dirty="0" err="1"/>
              <a:t>diversa</a:t>
            </a:r>
            <a:endParaRPr lang="en-US" altLang="pt-PT" sz="2400" dirty="0"/>
          </a:p>
          <a:p>
            <a:pPr lvl="1">
              <a:buFontTx/>
              <a:buNone/>
            </a:pPr>
            <a:endParaRPr lang="en-US" altLang="pt-PT" sz="1500" dirty="0"/>
          </a:p>
          <a:p>
            <a:pPr lvl="1">
              <a:buFontTx/>
              <a:buNone/>
            </a:pPr>
            <a:endParaRPr lang="en-US" altLang="pt-PT" sz="1500" b="1" dirty="0">
              <a:solidFill>
                <a:srgbClr val="006000"/>
              </a:solidFill>
            </a:endParaRPr>
          </a:p>
        </p:txBody>
      </p:sp>
      <p:pic>
        <p:nvPicPr>
          <p:cNvPr id="13" name="Picture 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4" y="1924662"/>
            <a:ext cx="3864428" cy="375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0696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874" y="1917812"/>
            <a:ext cx="5962253" cy="362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39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59D3F-F15D-4A40-8372-8E40709F41F7}"/>
              </a:ext>
            </a:extLst>
          </p:cNvPr>
          <p:cNvSpPr>
            <a:spLocks noGrp="1"/>
          </p:cNvSpPr>
          <p:nvPr>
            <p:ph idx="1"/>
          </p:nvPr>
        </p:nvSpPr>
        <p:spPr>
          <a:xfrm>
            <a:off x="673782" y="2236550"/>
            <a:ext cx="8206007" cy="3424107"/>
          </a:xfrm>
        </p:spPr>
        <p:txBody>
          <a:bodyPr>
            <a:normAutofit/>
          </a:bodyPr>
          <a:lstStyle/>
          <a:p>
            <a:r>
              <a:rPr lang="pt-BR" sz="2400" dirty="0">
                <a:solidFill>
                  <a:srgbClr val="212121"/>
                </a:solidFill>
                <a:latin typeface="Roboto"/>
              </a:rPr>
              <a:t>14:00 - 14:15 - Housekeeping</a:t>
            </a:r>
          </a:p>
          <a:p>
            <a:r>
              <a:rPr lang="pt-BR" sz="2400" dirty="0">
                <a:solidFill>
                  <a:srgbClr val="212121"/>
                </a:solidFill>
                <a:latin typeface="Roboto"/>
              </a:rPr>
              <a:t>14:15 - 15:00 – Modelos dinâmicos</a:t>
            </a:r>
          </a:p>
          <a:p>
            <a:r>
              <a:rPr lang="pt-BR" sz="2400" dirty="0">
                <a:solidFill>
                  <a:srgbClr val="212121"/>
                </a:solidFill>
                <a:latin typeface="Roboto"/>
              </a:rPr>
              <a:t>15:00-16:00 – Work on assignment for next Wednesday</a:t>
            </a:r>
          </a:p>
          <a:p>
            <a:r>
              <a:rPr lang="pt-BR" sz="2400" dirty="0">
                <a:solidFill>
                  <a:srgbClr val="212121"/>
                </a:solidFill>
                <a:latin typeface="Roboto"/>
              </a:rPr>
              <a:t>16:00 – 17:00 Discussão sobre “Biologia Matemática”</a:t>
            </a:r>
          </a:p>
        </p:txBody>
      </p:sp>
      <p:sp>
        <p:nvSpPr>
          <p:cNvPr id="5" name="TextBox 4">
            <a:extLst>
              <a:ext uri="{FF2B5EF4-FFF2-40B4-BE49-F238E27FC236}">
                <a16:creationId xmlns:a16="http://schemas.microsoft.com/office/drawing/2014/main" id="{04693340-588B-45EC-816B-07405437A67E}"/>
              </a:ext>
            </a:extLst>
          </p:cNvPr>
          <p:cNvSpPr txBox="1"/>
          <p:nvPr/>
        </p:nvSpPr>
        <p:spPr>
          <a:xfrm>
            <a:off x="114299" y="438150"/>
            <a:ext cx="9324975" cy="1323439"/>
          </a:xfrm>
          <a:prstGeom prst="rect">
            <a:avLst/>
          </a:prstGeom>
          <a:noFill/>
        </p:spPr>
        <p:txBody>
          <a:bodyPr wrap="square" rtlCol="0">
            <a:spAutoFit/>
          </a:bodyPr>
          <a:lstStyle/>
          <a:p>
            <a:pPr algn="ctr"/>
            <a:r>
              <a:rPr lang="en-US" sz="8000" dirty="0">
                <a:latin typeface="Chiller" panose="04020404031007020602" pitchFamily="82" charset="0"/>
              </a:rPr>
              <a:t>Today’s Menu</a:t>
            </a:r>
          </a:p>
        </p:txBody>
      </p:sp>
    </p:spTree>
    <p:extLst>
      <p:ext uri="{BB962C8B-B14F-4D97-AF65-F5344CB8AC3E}">
        <p14:creationId xmlns:p14="http://schemas.microsoft.com/office/powerpoint/2010/main" val="331006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092" y="1914922"/>
            <a:ext cx="5293519" cy="353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5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562" y="1441450"/>
            <a:ext cx="3132506" cy="4483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6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24" y="1572022"/>
            <a:ext cx="4147344" cy="110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151" y="2672689"/>
            <a:ext cx="4756410" cy="295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34314" y="1653401"/>
            <a:ext cx="1835759" cy="369332"/>
          </a:xfrm>
          <a:prstGeom prst="rect">
            <a:avLst/>
          </a:prstGeom>
          <a:noFill/>
        </p:spPr>
        <p:txBody>
          <a:bodyPr wrap="none" rtlCol="0">
            <a:spAutoFit/>
          </a:bodyPr>
          <a:lstStyle/>
          <a:p>
            <a:r>
              <a:rPr lang="pt-PT" dirty="0"/>
              <a:t>Modelo de </a:t>
            </a:r>
            <a:r>
              <a:rPr lang="pt-PT" dirty="0" err="1"/>
              <a:t>Gause</a:t>
            </a:r>
            <a:endParaRPr lang="en-US" dirty="0"/>
          </a:p>
        </p:txBody>
      </p:sp>
      <p:sp>
        <p:nvSpPr>
          <p:cNvPr id="9" name="Rectangle 8">
            <a:extLst>
              <a:ext uri="{FF2B5EF4-FFF2-40B4-BE49-F238E27FC236}">
                <a16:creationId xmlns:a16="http://schemas.microsoft.com/office/drawing/2014/main" id="{A4FA7FED-3FD7-4730-8B24-B31934EBE0FB}"/>
              </a:ext>
            </a:extLst>
          </p:cNvPr>
          <p:cNvSpPr/>
          <p:nvPr/>
        </p:nvSpPr>
        <p:spPr>
          <a:xfrm>
            <a:off x="5134062" y="3078760"/>
            <a:ext cx="489103" cy="25844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26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50" y="1737908"/>
            <a:ext cx="5609035" cy="393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07365" y="1640102"/>
            <a:ext cx="1835759" cy="369332"/>
          </a:xfrm>
          <a:prstGeom prst="rect">
            <a:avLst/>
          </a:prstGeom>
          <a:noFill/>
        </p:spPr>
        <p:txBody>
          <a:bodyPr wrap="none" rtlCol="0">
            <a:spAutoFit/>
          </a:bodyPr>
          <a:lstStyle/>
          <a:p>
            <a:r>
              <a:rPr lang="pt-PT" dirty="0"/>
              <a:t>Modelo de </a:t>
            </a:r>
            <a:r>
              <a:rPr lang="pt-PT" dirty="0" err="1"/>
              <a:t>Gause</a:t>
            </a:r>
            <a:endParaRPr lang="en-US" dirty="0"/>
          </a:p>
        </p:txBody>
      </p:sp>
      <p:sp>
        <p:nvSpPr>
          <p:cNvPr id="3" name="TextBox 2">
            <a:extLst>
              <a:ext uri="{FF2B5EF4-FFF2-40B4-BE49-F238E27FC236}">
                <a16:creationId xmlns:a16="http://schemas.microsoft.com/office/drawing/2014/main" id="{F410F29C-B1E0-488C-841E-DAE4E3F363D8}"/>
              </a:ext>
            </a:extLst>
          </p:cNvPr>
          <p:cNvSpPr txBox="1"/>
          <p:nvPr/>
        </p:nvSpPr>
        <p:spPr>
          <a:xfrm>
            <a:off x="578840" y="5952023"/>
            <a:ext cx="8229600" cy="646331"/>
          </a:xfrm>
          <a:prstGeom prst="rect">
            <a:avLst/>
          </a:prstGeom>
          <a:noFill/>
        </p:spPr>
        <p:txBody>
          <a:bodyPr wrap="square" rtlCol="0">
            <a:spAutoFit/>
          </a:bodyPr>
          <a:lstStyle/>
          <a:p>
            <a:r>
              <a:rPr lang="en-US" dirty="0"/>
              <a:t>Therefore, if at some level, independent of the prey abundance, the prey consumption becomes stable, the prey might outburst!</a:t>
            </a:r>
          </a:p>
        </p:txBody>
      </p:sp>
    </p:spTree>
    <p:extLst>
      <p:ext uri="{BB962C8B-B14F-4D97-AF65-F5344CB8AC3E}">
        <p14:creationId xmlns:p14="http://schemas.microsoft.com/office/powerpoint/2010/main" val="333306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txBox="1">
            <a:spLocks/>
          </p:cNvSpPr>
          <p:nvPr/>
        </p:nvSpPr>
        <p:spPr>
          <a:xfrm>
            <a:off x="342900" y="1600200"/>
            <a:ext cx="8648700" cy="91440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pt-PT" sz="2700" b="1" dirty="0" err="1"/>
              <a:t>Modelo</a:t>
            </a:r>
            <a:r>
              <a:rPr lang="en-US" altLang="pt-PT" sz="2700" b="1" dirty="0"/>
              <a:t> </a:t>
            </a:r>
            <a:r>
              <a:rPr lang="en-US" altLang="pt-PT" sz="2700" b="1" dirty="0" err="1"/>
              <a:t>logístico</a:t>
            </a:r>
            <a:r>
              <a:rPr lang="en-US" altLang="pt-PT" sz="2700" b="1" dirty="0"/>
              <a:t> </a:t>
            </a:r>
            <a:r>
              <a:rPr lang="en-US" altLang="pt-PT" sz="2700" dirty="0"/>
              <a:t>– </a:t>
            </a:r>
            <a:r>
              <a:rPr lang="en-US" altLang="pt-PT" sz="2700" dirty="0" err="1"/>
              <a:t>demografia</a:t>
            </a:r>
            <a:r>
              <a:rPr lang="en-US" altLang="pt-PT" sz="2700" dirty="0"/>
              <a:t> </a:t>
            </a:r>
            <a:r>
              <a:rPr lang="en-US" altLang="pt-PT" sz="2700" dirty="0" err="1"/>
              <a:t>limitada</a:t>
            </a:r>
            <a:r>
              <a:rPr lang="en-US" altLang="pt-PT" sz="2700" dirty="0"/>
              <a:t> pela </a:t>
            </a:r>
            <a:r>
              <a:rPr lang="en-US" altLang="pt-PT" sz="2700" dirty="0" err="1"/>
              <a:t>capacidade</a:t>
            </a:r>
            <a:r>
              <a:rPr lang="en-US" altLang="pt-PT" sz="2700" dirty="0"/>
              <a:t> de </a:t>
            </a:r>
            <a:r>
              <a:rPr lang="en-US" altLang="pt-PT" sz="2700" dirty="0" err="1"/>
              <a:t>suporte</a:t>
            </a:r>
            <a:r>
              <a:rPr lang="en-US" altLang="pt-PT" sz="2700" dirty="0"/>
              <a:t> do </a:t>
            </a:r>
            <a:r>
              <a:rPr lang="en-US" altLang="pt-PT" sz="2700" dirty="0" err="1"/>
              <a:t>meio</a:t>
            </a:r>
            <a:endParaRPr lang="en-US" altLang="pt-PT" sz="2700" b="1" dirty="0"/>
          </a:p>
        </p:txBody>
      </p:sp>
      <p:graphicFrame>
        <p:nvGraphicFramePr>
          <p:cNvPr id="10" name="Object 2"/>
          <p:cNvGraphicFramePr>
            <a:graphicFrameLocks noChangeAspect="1"/>
          </p:cNvGraphicFramePr>
          <p:nvPr>
            <p:extLst>
              <p:ext uri="{D42A27DB-BD31-4B8C-83A1-F6EECF244321}">
                <p14:modId xmlns:p14="http://schemas.microsoft.com/office/powerpoint/2010/main" val="1598967483"/>
              </p:ext>
            </p:extLst>
          </p:nvPr>
        </p:nvGraphicFramePr>
        <p:xfrm>
          <a:off x="583237" y="2692744"/>
          <a:ext cx="2617163" cy="1024925"/>
        </p:xfrm>
        <a:graphic>
          <a:graphicData uri="http://schemas.openxmlformats.org/presentationml/2006/ole">
            <mc:AlternateContent xmlns:mc="http://schemas.openxmlformats.org/markup-compatibility/2006">
              <mc:Choice xmlns:v="urn:schemas-microsoft-com:vml" Requires="v">
                <p:oleObj spid="_x0000_s2077" name="Equation" r:id="rId4" imgW="1104840" imgH="431640" progId="Equation.3">
                  <p:embed/>
                </p:oleObj>
              </mc:Choice>
              <mc:Fallback>
                <p:oleObj name="Equation" r:id="rId4" imgW="1104840" imgH="431640" progId="Equation.3">
                  <p:embed/>
                  <p:pic>
                    <p:nvPicPr>
                      <p:cNvPr id="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37" y="2692744"/>
                        <a:ext cx="2617163" cy="1024925"/>
                      </a:xfrm>
                      <a:prstGeom prst="rect">
                        <a:avLst/>
                      </a:prstGeom>
                      <a:noFill/>
                      <a:extLst/>
                    </p:spPr>
                  </p:pic>
                </p:oleObj>
              </mc:Fallback>
            </mc:AlternateContent>
          </a:graphicData>
        </a:graphic>
      </p:graphicFrame>
      <p:sp>
        <p:nvSpPr>
          <p:cNvPr id="3" name="TextBox 2">
            <a:extLst>
              <a:ext uri="{FF2B5EF4-FFF2-40B4-BE49-F238E27FC236}">
                <a16:creationId xmlns:a16="http://schemas.microsoft.com/office/drawing/2014/main" id="{3ACF0852-CEA1-4FF3-AD2F-3F5E2E8F28BF}"/>
              </a:ext>
            </a:extLst>
          </p:cNvPr>
          <p:cNvSpPr txBox="1"/>
          <p:nvPr/>
        </p:nvSpPr>
        <p:spPr>
          <a:xfrm>
            <a:off x="3753853" y="6211669"/>
            <a:ext cx="5606863" cy="646331"/>
          </a:xfrm>
          <a:prstGeom prst="rect">
            <a:avLst/>
          </a:prstGeom>
          <a:noFill/>
        </p:spPr>
        <p:txBody>
          <a:bodyPr wrap="square" rtlCol="0">
            <a:spAutoFit/>
          </a:bodyPr>
          <a:lstStyle/>
          <a:p>
            <a:pPr algn="ctr"/>
            <a:r>
              <a:rPr lang="en-US" sz="1200" dirty="0">
                <a:latin typeface="Abadi" panose="020B0604020104020204" pitchFamily="34" charset="0"/>
              </a:rPr>
              <a:t>Remember: We have used this model in FT11 !</a:t>
            </a:r>
          </a:p>
          <a:p>
            <a:pPr algn="ctr"/>
            <a:r>
              <a:rPr lang="en-US" sz="1200" dirty="0">
                <a:latin typeface="Abadi" panose="020B0604020104020204" pitchFamily="34" charset="0"/>
              </a:rPr>
              <a:t>(but in a stochastic framework!) – and with a different yet mathematically equivalent formula!</a:t>
            </a:r>
          </a:p>
        </p:txBody>
      </p:sp>
      <p:pic>
        <p:nvPicPr>
          <p:cNvPr id="4" name="Picture 3">
            <a:extLst>
              <a:ext uri="{FF2B5EF4-FFF2-40B4-BE49-F238E27FC236}">
                <a16:creationId xmlns:a16="http://schemas.microsoft.com/office/drawing/2014/main" id="{130A7BD6-C456-4F75-B3BA-9ABC9A13120D}"/>
              </a:ext>
            </a:extLst>
          </p:cNvPr>
          <p:cNvPicPr>
            <a:picLocks noChangeAspect="1"/>
          </p:cNvPicPr>
          <p:nvPr/>
        </p:nvPicPr>
        <p:blipFill>
          <a:blip r:embed="rId6"/>
          <a:stretch>
            <a:fillRect/>
          </a:stretch>
        </p:blipFill>
        <p:spPr>
          <a:xfrm>
            <a:off x="390525" y="5271531"/>
            <a:ext cx="2891513" cy="1426060"/>
          </a:xfrm>
          <a:prstGeom prst="rect">
            <a:avLst/>
          </a:prstGeom>
        </p:spPr>
      </p:pic>
      <p:cxnSp>
        <p:nvCxnSpPr>
          <p:cNvPr id="6" name="Connector: Elbow 5">
            <a:extLst>
              <a:ext uri="{FF2B5EF4-FFF2-40B4-BE49-F238E27FC236}">
                <a16:creationId xmlns:a16="http://schemas.microsoft.com/office/drawing/2014/main" id="{0DF6081A-0BED-468E-9B21-7D2573819FCA}"/>
              </a:ext>
            </a:extLst>
          </p:cNvPr>
          <p:cNvCxnSpPr>
            <a:cxnSpLocks/>
            <a:endCxn id="4" idx="1"/>
          </p:cNvCxnSpPr>
          <p:nvPr/>
        </p:nvCxnSpPr>
        <p:spPr>
          <a:xfrm rot="5400000">
            <a:off x="-100395" y="3992347"/>
            <a:ext cx="2483135" cy="1501293"/>
          </a:xfrm>
          <a:prstGeom prst="bentConnector4">
            <a:avLst>
              <a:gd name="adj1" fmla="val 14359"/>
              <a:gd name="adj2" fmla="val 1152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42BC065-9841-4D43-9901-FF6E02269630}"/>
              </a:ext>
            </a:extLst>
          </p:cNvPr>
          <p:cNvCxnSpPr/>
          <p:nvPr/>
        </p:nvCxnSpPr>
        <p:spPr>
          <a:xfrm>
            <a:off x="3068053" y="5984561"/>
            <a:ext cx="1792705" cy="404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A41CCD0-3EC6-4ADB-BD67-499F44050A82}"/>
              </a:ext>
            </a:extLst>
          </p:cNvPr>
          <p:cNvPicPr>
            <a:picLocks noChangeAspect="1"/>
          </p:cNvPicPr>
          <p:nvPr/>
        </p:nvPicPr>
        <p:blipFill>
          <a:blip r:embed="rId7"/>
          <a:stretch>
            <a:fillRect/>
          </a:stretch>
        </p:blipFill>
        <p:spPr>
          <a:xfrm>
            <a:off x="5302021" y="2515485"/>
            <a:ext cx="3475516" cy="2820904"/>
          </a:xfrm>
          <a:prstGeom prst="rect">
            <a:avLst/>
          </a:prstGeom>
        </p:spPr>
      </p:pic>
      <p:sp>
        <p:nvSpPr>
          <p:cNvPr id="20" name="TextBox 19">
            <a:extLst>
              <a:ext uri="{FF2B5EF4-FFF2-40B4-BE49-F238E27FC236}">
                <a16:creationId xmlns:a16="http://schemas.microsoft.com/office/drawing/2014/main" id="{10F8DC8E-0CE8-4C74-BE16-04CE38925CD4}"/>
              </a:ext>
            </a:extLst>
          </p:cNvPr>
          <p:cNvSpPr txBox="1"/>
          <p:nvPr/>
        </p:nvSpPr>
        <p:spPr>
          <a:xfrm>
            <a:off x="5358870" y="5250676"/>
            <a:ext cx="3361818" cy="338554"/>
          </a:xfrm>
          <a:prstGeom prst="rect">
            <a:avLst/>
          </a:prstGeom>
          <a:noFill/>
        </p:spPr>
        <p:txBody>
          <a:bodyPr wrap="none" rtlCol="0">
            <a:spAutoFit/>
          </a:bodyPr>
          <a:lstStyle/>
          <a:p>
            <a:r>
              <a:rPr lang="en-US" sz="800" dirty="0">
                <a:hlinkClick r:id="rId8"/>
              </a:rPr>
              <a:t>https://en.wikipedia.org/wiki/Logistic_function#Logistic_differential_equation</a:t>
            </a:r>
            <a:endParaRPr lang="en-US" sz="800" dirty="0"/>
          </a:p>
          <a:p>
            <a:endParaRPr lang="en-US" sz="800" dirty="0"/>
          </a:p>
        </p:txBody>
      </p:sp>
      <p:sp>
        <p:nvSpPr>
          <p:cNvPr id="22" name="TextBox 21">
            <a:extLst>
              <a:ext uri="{FF2B5EF4-FFF2-40B4-BE49-F238E27FC236}">
                <a16:creationId xmlns:a16="http://schemas.microsoft.com/office/drawing/2014/main" id="{CA288C25-BE74-42A5-953F-1E25F391A4CD}"/>
              </a:ext>
            </a:extLst>
          </p:cNvPr>
          <p:cNvSpPr txBox="1"/>
          <p:nvPr/>
        </p:nvSpPr>
        <p:spPr>
          <a:xfrm>
            <a:off x="152400" y="2317117"/>
            <a:ext cx="2255921" cy="338554"/>
          </a:xfrm>
          <a:prstGeom prst="rect">
            <a:avLst/>
          </a:prstGeom>
          <a:noFill/>
        </p:spPr>
        <p:txBody>
          <a:bodyPr wrap="square" rtlCol="0">
            <a:spAutoFit/>
          </a:bodyPr>
          <a:lstStyle/>
          <a:p>
            <a:r>
              <a:rPr lang="en-US" sz="1600" dirty="0"/>
              <a:t>F(x): growth rate</a:t>
            </a:r>
          </a:p>
        </p:txBody>
      </p:sp>
      <p:sp>
        <p:nvSpPr>
          <p:cNvPr id="23" name="TextBox 22">
            <a:extLst>
              <a:ext uri="{FF2B5EF4-FFF2-40B4-BE49-F238E27FC236}">
                <a16:creationId xmlns:a16="http://schemas.microsoft.com/office/drawing/2014/main" id="{89104190-6795-40C8-9A57-D8B6399DD2AE}"/>
              </a:ext>
            </a:extLst>
          </p:cNvPr>
          <p:cNvSpPr txBox="1"/>
          <p:nvPr/>
        </p:nvSpPr>
        <p:spPr>
          <a:xfrm>
            <a:off x="574574" y="4669714"/>
            <a:ext cx="2891513" cy="338554"/>
          </a:xfrm>
          <a:prstGeom prst="rect">
            <a:avLst/>
          </a:prstGeom>
          <a:noFill/>
        </p:spPr>
        <p:txBody>
          <a:bodyPr wrap="square" rtlCol="0">
            <a:spAutoFit/>
          </a:bodyPr>
          <a:lstStyle/>
          <a:p>
            <a:r>
              <a:rPr lang="en-US" sz="1600" dirty="0"/>
              <a:t>P(t): population size at time t</a:t>
            </a:r>
          </a:p>
        </p:txBody>
      </p:sp>
    </p:spTree>
    <p:extLst>
      <p:ext uri="{BB962C8B-B14F-4D97-AF65-F5344CB8AC3E}">
        <p14:creationId xmlns:p14="http://schemas.microsoft.com/office/powerpoint/2010/main" val="77872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txBox="1">
            <a:spLocks/>
          </p:cNvSpPr>
          <p:nvPr/>
        </p:nvSpPr>
        <p:spPr>
          <a:xfrm>
            <a:off x="342900" y="1428750"/>
            <a:ext cx="8648700" cy="91440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pt-PT" sz="2700" b="1" dirty="0" err="1"/>
              <a:t>Modelo</a:t>
            </a:r>
            <a:r>
              <a:rPr lang="en-US" altLang="pt-PT" sz="2700" b="1" dirty="0"/>
              <a:t> </a:t>
            </a:r>
            <a:r>
              <a:rPr lang="en-US" altLang="pt-PT" sz="2700" b="1" dirty="0" err="1"/>
              <a:t>logístico</a:t>
            </a:r>
            <a:r>
              <a:rPr lang="en-US" altLang="pt-PT" sz="2700" b="1" dirty="0"/>
              <a:t> </a:t>
            </a:r>
            <a:r>
              <a:rPr lang="en-US" altLang="pt-PT" sz="2700" dirty="0"/>
              <a:t>– </a:t>
            </a:r>
            <a:r>
              <a:rPr lang="en-US" altLang="pt-PT" sz="2700" dirty="0" err="1"/>
              <a:t>demografia</a:t>
            </a:r>
            <a:r>
              <a:rPr lang="en-US" altLang="pt-PT" sz="2700" dirty="0"/>
              <a:t> (da presa!) </a:t>
            </a:r>
            <a:r>
              <a:rPr lang="en-US" altLang="pt-PT" sz="2700" dirty="0" err="1"/>
              <a:t>limitada</a:t>
            </a:r>
            <a:r>
              <a:rPr lang="en-US" altLang="pt-PT" sz="2700" dirty="0"/>
              <a:t> pela </a:t>
            </a:r>
            <a:r>
              <a:rPr lang="en-US" altLang="pt-PT" sz="2700" dirty="0" err="1"/>
              <a:t>capacidade</a:t>
            </a:r>
            <a:r>
              <a:rPr lang="en-US" altLang="pt-PT" sz="2700" dirty="0"/>
              <a:t> de </a:t>
            </a:r>
            <a:r>
              <a:rPr lang="en-US" altLang="pt-PT" sz="2700" dirty="0" err="1"/>
              <a:t>suporte</a:t>
            </a:r>
            <a:r>
              <a:rPr lang="en-US" altLang="pt-PT" sz="2700" dirty="0"/>
              <a:t> do </a:t>
            </a:r>
            <a:r>
              <a:rPr lang="en-US" altLang="pt-PT" sz="2700" dirty="0" err="1"/>
              <a:t>meio</a:t>
            </a:r>
            <a:endParaRPr lang="en-US" altLang="pt-PT" sz="2700" b="1" dirty="0"/>
          </a:p>
        </p:txBody>
      </p:sp>
      <p:sp>
        <p:nvSpPr>
          <p:cNvPr id="12" name="Rectangle 3"/>
          <p:cNvSpPr txBox="1">
            <a:spLocks noChangeArrowheads="1"/>
          </p:cNvSpPr>
          <p:nvPr/>
        </p:nvSpPr>
        <p:spPr>
          <a:xfrm>
            <a:off x="510195" y="2509158"/>
            <a:ext cx="4194151" cy="307249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FontTx/>
              <a:buNone/>
            </a:pPr>
            <a:r>
              <a:rPr lang="en-US" altLang="pt-PT" sz="2700" b="1" i="1" dirty="0">
                <a:latin typeface="Times New Roman" panose="02020603050405020304" pitchFamily="18" charset="0"/>
              </a:rPr>
              <a:t>x</a:t>
            </a:r>
            <a:r>
              <a:rPr lang="en-US" altLang="pt-PT" sz="1800" dirty="0"/>
              <a:t> = </a:t>
            </a:r>
            <a:r>
              <a:rPr lang="en-US" altLang="pt-PT" sz="1800" dirty="0" err="1"/>
              <a:t>presa</a:t>
            </a:r>
            <a:r>
              <a:rPr lang="en-US" altLang="pt-PT" sz="1800" dirty="0"/>
              <a:t>, </a:t>
            </a:r>
            <a:r>
              <a:rPr lang="en-US" altLang="pt-PT" sz="2700" b="1" i="1" dirty="0">
                <a:latin typeface="Times New Roman" panose="02020603050405020304" pitchFamily="18" charset="0"/>
              </a:rPr>
              <a:t>y</a:t>
            </a:r>
            <a:r>
              <a:rPr lang="en-US" altLang="pt-PT" sz="1800" dirty="0"/>
              <a:t> = </a:t>
            </a:r>
            <a:r>
              <a:rPr lang="en-US" altLang="pt-PT" sz="1800" dirty="0" err="1"/>
              <a:t>predador</a:t>
            </a:r>
            <a:endParaRPr lang="en-US" altLang="pt-PT" sz="1800" dirty="0"/>
          </a:p>
          <a:p>
            <a:pPr lvl="1">
              <a:buFontTx/>
              <a:buNone/>
            </a:pPr>
            <a:endParaRPr lang="en-US" altLang="pt-PT" sz="1200" dirty="0"/>
          </a:p>
          <a:p>
            <a:pPr lvl="1">
              <a:buFontTx/>
              <a:buNone/>
            </a:pPr>
            <a:r>
              <a:rPr lang="en-US" altLang="pt-PT" sz="2700" b="1" i="1" dirty="0">
                <a:latin typeface="Times New Roman" panose="02020603050405020304" pitchFamily="18" charset="0"/>
              </a:rPr>
              <a:t>x</a:t>
            </a:r>
            <a:r>
              <a:rPr lang="en-US" altLang="pt-PT" sz="1800" b="1" dirty="0">
                <a:latin typeface="Times New Roman" panose="02020603050405020304" pitchFamily="18" charset="0"/>
                <a:cs typeface="Times New Roman" panose="02020603050405020304" pitchFamily="18" charset="0"/>
              </a:rPr>
              <a:t>′</a:t>
            </a:r>
            <a:r>
              <a:rPr lang="en-US" altLang="pt-PT" sz="1800" b="1" dirty="0"/>
              <a:t> = </a:t>
            </a:r>
            <a:r>
              <a:rPr lang="en-US" altLang="pt-PT" sz="2700" b="1" i="1" dirty="0">
                <a:latin typeface="Times New Roman" panose="02020603050405020304" pitchFamily="18" charset="0"/>
              </a:rPr>
              <a:t>r</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2700" b="1" dirty="0">
                <a:latin typeface="Times New Roman" panose="02020603050405020304" pitchFamily="18" charset="0"/>
              </a:rPr>
              <a:t> </a:t>
            </a:r>
            <a:r>
              <a:rPr lang="en-US" altLang="pt-PT" sz="4050" dirty="0">
                <a:latin typeface="Times New Roman" panose="02020603050405020304" pitchFamily="18" charset="0"/>
              </a:rPr>
              <a:t>(</a:t>
            </a:r>
            <a:r>
              <a:rPr lang="en-US" altLang="pt-PT" sz="2700" b="1" dirty="0">
                <a:latin typeface="Times New Roman" panose="02020603050405020304" pitchFamily="18" charset="0"/>
              </a:rPr>
              <a:t>1 </a:t>
            </a:r>
            <a:r>
              <a:rPr lang="en-US" altLang="pt-PT" sz="2700" b="1" i="1" dirty="0">
                <a:latin typeface="Times New Roman" panose="02020603050405020304" pitchFamily="18" charset="0"/>
              </a:rPr>
              <a:t>– </a:t>
            </a:r>
            <a:r>
              <a:rPr lang="en-US" altLang="pt-PT" sz="2700" b="1" i="1" dirty="0"/>
              <a:t>x/K </a:t>
            </a:r>
            <a:r>
              <a:rPr lang="en-US" altLang="pt-PT" sz="4050" dirty="0">
                <a:latin typeface="Times New Roman" panose="02020603050405020304" pitchFamily="18" charset="0"/>
              </a:rPr>
              <a:t>)</a:t>
            </a:r>
            <a:r>
              <a:rPr lang="en-US" altLang="pt-PT" sz="2700" b="1" dirty="0">
                <a:latin typeface="Times New Roman" panose="02020603050405020304" pitchFamily="18" charset="0"/>
              </a:rPr>
              <a:t> </a:t>
            </a:r>
            <a:r>
              <a:rPr lang="en-US" altLang="pt-PT" sz="2700" b="1" i="1" dirty="0">
                <a:latin typeface="Times New Roman" panose="02020603050405020304" pitchFamily="18" charset="0"/>
              </a:rPr>
              <a:t>– s</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a:t>
            </a:r>
          </a:p>
          <a:p>
            <a:pPr lvl="1">
              <a:buFontTx/>
              <a:buNone/>
            </a:pPr>
            <a:r>
              <a:rPr lang="en-US" altLang="pt-PT" sz="2700" b="1" i="1" dirty="0">
                <a:latin typeface="Times New Roman" panose="02020603050405020304" pitchFamily="18" charset="0"/>
              </a:rPr>
              <a:t>y′ </a:t>
            </a:r>
            <a:r>
              <a:rPr lang="en-US" altLang="pt-PT" sz="1800" b="1" i="1" dirty="0"/>
              <a:t>=</a:t>
            </a:r>
            <a:r>
              <a:rPr lang="en-US" altLang="pt-PT" sz="2700" b="1" i="1" dirty="0">
                <a:latin typeface="Times New Roman" panose="02020603050405020304" pitchFamily="18" charset="0"/>
              </a:rPr>
              <a:t> c</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s</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 – m</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a:t>
            </a:r>
            <a:endParaRPr lang="en-US" altLang="pt-PT" sz="2700" b="1" dirty="0">
              <a:latin typeface="Times New Roman" panose="02020603050405020304" pitchFamily="18" charset="0"/>
            </a:endParaRPr>
          </a:p>
          <a:p>
            <a:pPr lvl="1">
              <a:buFontTx/>
              <a:buNone/>
            </a:pPr>
            <a:endParaRPr lang="en-US" altLang="pt-PT" sz="1050" dirty="0"/>
          </a:p>
          <a:p>
            <a:pPr lvl="1">
              <a:buFontTx/>
              <a:buNone/>
            </a:pPr>
            <a:endParaRPr lang="en-US" altLang="pt-PT" sz="2400" dirty="0"/>
          </a:p>
          <a:p>
            <a:pPr lvl="1">
              <a:buFontTx/>
              <a:buNone/>
            </a:pPr>
            <a:r>
              <a:rPr lang="en-US" altLang="pt-PT" sz="2400" dirty="0"/>
              <a:t>Se m é </a:t>
            </a:r>
            <a:r>
              <a:rPr lang="en-US" altLang="pt-PT" sz="2400" dirty="0" err="1"/>
              <a:t>grande</a:t>
            </a:r>
            <a:r>
              <a:rPr lang="en-US" altLang="pt-PT" sz="2400" dirty="0"/>
              <a:t> </a:t>
            </a:r>
            <a:r>
              <a:rPr lang="en-US" altLang="pt-PT" sz="1800" dirty="0"/>
              <a:t> </a:t>
            </a:r>
            <a:r>
              <a:rPr lang="en-US" altLang="pt-PT" sz="2700" b="1" i="1" dirty="0">
                <a:latin typeface="Times New Roman" panose="02020603050405020304" pitchFamily="18" charset="0"/>
              </a:rPr>
              <a:t>y</a:t>
            </a:r>
            <a:r>
              <a:rPr lang="en-US" altLang="pt-PT" sz="1350" i="1" dirty="0">
                <a:latin typeface="Times New Roman" panose="02020603050405020304" pitchFamily="18" charset="0"/>
              </a:rPr>
              <a:t> </a:t>
            </a:r>
            <a:r>
              <a:rPr lang="en-US" altLang="pt-PT" sz="1800" dirty="0"/>
              <a:t>→</a:t>
            </a:r>
            <a:r>
              <a:rPr lang="en-US" altLang="pt-PT" sz="1200" dirty="0"/>
              <a:t> </a:t>
            </a:r>
            <a:r>
              <a:rPr lang="en-US" altLang="pt-PT" sz="2700" dirty="0">
                <a:latin typeface="Times New Roman" panose="02020603050405020304" pitchFamily="18" charset="0"/>
              </a:rPr>
              <a:t>0</a:t>
            </a:r>
          </a:p>
        </p:txBody>
      </p:sp>
      <p:pic>
        <p:nvPicPr>
          <p:cNvPr id="13" name="Picture 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943" y="2446564"/>
            <a:ext cx="359772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TextBox 9">
            <a:extLst>
              <a:ext uri="{FF2B5EF4-FFF2-40B4-BE49-F238E27FC236}">
                <a16:creationId xmlns:a16="http://schemas.microsoft.com/office/drawing/2014/main" id="{9011438B-834E-4529-B0F5-4EE78DCF4D72}"/>
              </a:ext>
            </a:extLst>
          </p:cNvPr>
          <p:cNvSpPr txBox="1"/>
          <p:nvPr/>
        </p:nvSpPr>
        <p:spPr>
          <a:xfrm>
            <a:off x="240631" y="6448926"/>
            <a:ext cx="4716379" cy="369332"/>
          </a:xfrm>
          <a:prstGeom prst="rect">
            <a:avLst/>
          </a:prstGeom>
          <a:noFill/>
        </p:spPr>
        <p:txBody>
          <a:bodyPr wrap="square" rtlCol="0">
            <a:spAutoFit/>
          </a:bodyPr>
          <a:lstStyle/>
          <a:p>
            <a:r>
              <a:rPr lang="en-US" dirty="0"/>
              <a:t>M: </a:t>
            </a:r>
            <a:r>
              <a:rPr lang="en-US" dirty="0" err="1"/>
              <a:t>inanição</a:t>
            </a:r>
            <a:r>
              <a:rPr lang="en-US" dirty="0"/>
              <a:t>, i.e. </a:t>
            </a:r>
            <a:r>
              <a:rPr lang="en-US" dirty="0" err="1"/>
              <a:t>mortalidade</a:t>
            </a:r>
            <a:r>
              <a:rPr lang="en-US" dirty="0"/>
              <a:t> do </a:t>
            </a:r>
            <a:r>
              <a:rPr lang="en-US" dirty="0" err="1"/>
              <a:t>predador</a:t>
            </a:r>
            <a:endParaRPr lang="en-US" dirty="0"/>
          </a:p>
        </p:txBody>
      </p:sp>
    </p:spTree>
    <p:extLst>
      <p:ext uri="{BB962C8B-B14F-4D97-AF65-F5344CB8AC3E}">
        <p14:creationId xmlns:p14="http://schemas.microsoft.com/office/powerpoint/2010/main" val="3150132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7" name="TextBox 6"/>
          <p:cNvSpPr txBox="1"/>
          <p:nvPr/>
        </p:nvSpPr>
        <p:spPr>
          <a:xfrm>
            <a:off x="68961" y="895007"/>
            <a:ext cx="2153154" cy="461665"/>
          </a:xfrm>
          <a:prstGeom prst="rect">
            <a:avLst/>
          </a:prstGeom>
          <a:noFill/>
        </p:spPr>
        <p:txBody>
          <a:bodyPr wrap="none" rtlCol="0">
            <a:spAutoFit/>
          </a:bodyPr>
          <a:lstStyle/>
          <a:p>
            <a:r>
              <a:rPr lang="pt-PT" sz="2400" dirty="0">
                <a:solidFill>
                  <a:schemeClr val="bg1"/>
                </a:solidFill>
              </a:rPr>
              <a:t>Enquadramento</a:t>
            </a:r>
          </a:p>
        </p:txBody>
      </p:sp>
      <p:cxnSp>
        <p:nvCxnSpPr>
          <p:cNvPr id="8" name="Straight Connector 7"/>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txBox="1">
            <a:spLocks/>
          </p:cNvSpPr>
          <p:nvPr/>
        </p:nvSpPr>
        <p:spPr>
          <a:xfrm>
            <a:off x="342900" y="1428750"/>
            <a:ext cx="8648700" cy="91440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pt-PT" sz="2700" b="1" dirty="0" err="1"/>
              <a:t>Modelo</a:t>
            </a:r>
            <a:r>
              <a:rPr lang="en-US" altLang="pt-PT" sz="2700" b="1" dirty="0"/>
              <a:t> </a:t>
            </a:r>
            <a:r>
              <a:rPr lang="en-US" altLang="pt-PT" sz="2700" b="1" dirty="0" err="1"/>
              <a:t>logístico</a:t>
            </a:r>
            <a:r>
              <a:rPr lang="en-US" altLang="pt-PT" sz="2700" b="1" dirty="0"/>
              <a:t> </a:t>
            </a:r>
            <a:r>
              <a:rPr lang="en-US" altLang="pt-PT" sz="2700" dirty="0"/>
              <a:t>– </a:t>
            </a:r>
            <a:r>
              <a:rPr lang="en-US" altLang="pt-PT" sz="2700" dirty="0" err="1"/>
              <a:t>demografia</a:t>
            </a:r>
            <a:r>
              <a:rPr lang="en-US" altLang="pt-PT" sz="2700" dirty="0"/>
              <a:t> </a:t>
            </a:r>
            <a:r>
              <a:rPr lang="en-US" altLang="pt-PT" sz="2700" dirty="0" err="1"/>
              <a:t>limitada</a:t>
            </a:r>
            <a:r>
              <a:rPr lang="en-US" altLang="pt-PT" sz="2700" dirty="0"/>
              <a:t> pela </a:t>
            </a:r>
            <a:r>
              <a:rPr lang="en-US" altLang="pt-PT" sz="2700" dirty="0" err="1"/>
              <a:t>capacidade</a:t>
            </a:r>
            <a:r>
              <a:rPr lang="en-US" altLang="pt-PT" sz="2700" dirty="0"/>
              <a:t> de </a:t>
            </a:r>
            <a:r>
              <a:rPr lang="en-US" altLang="pt-PT" sz="2700" dirty="0" err="1"/>
              <a:t>suporte</a:t>
            </a:r>
            <a:r>
              <a:rPr lang="en-US" altLang="pt-PT" sz="2700" dirty="0"/>
              <a:t> do </a:t>
            </a:r>
            <a:r>
              <a:rPr lang="en-US" altLang="pt-PT" sz="2700" dirty="0" err="1"/>
              <a:t>meio</a:t>
            </a:r>
            <a:endParaRPr lang="en-US" altLang="pt-PT" sz="2700" b="1" dirty="0"/>
          </a:p>
        </p:txBody>
      </p:sp>
      <p:sp>
        <p:nvSpPr>
          <p:cNvPr id="12" name="Rectangle 3"/>
          <p:cNvSpPr txBox="1">
            <a:spLocks noChangeArrowheads="1"/>
          </p:cNvSpPr>
          <p:nvPr/>
        </p:nvSpPr>
        <p:spPr>
          <a:xfrm>
            <a:off x="510195" y="2509158"/>
            <a:ext cx="3800547" cy="3072493"/>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FontTx/>
              <a:buNone/>
            </a:pPr>
            <a:r>
              <a:rPr lang="en-US" altLang="pt-PT" sz="2700" b="1" i="1" dirty="0">
                <a:latin typeface="Times New Roman" panose="02020603050405020304" pitchFamily="18" charset="0"/>
              </a:rPr>
              <a:t>x</a:t>
            </a:r>
            <a:r>
              <a:rPr lang="en-US" altLang="pt-PT" sz="1800" dirty="0"/>
              <a:t> = </a:t>
            </a:r>
            <a:r>
              <a:rPr lang="en-US" altLang="pt-PT" sz="1800" dirty="0" err="1"/>
              <a:t>presa</a:t>
            </a:r>
            <a:r>
              <a:rPr lang="en-US" altLang="pt-PT" sz="1800" dirty="0"/>
              <a:t>, </a:t>
            </a:r>
            <a:r>
              <a:rPr lang="en-US" altLang="pt-PT" sz="2700" b="1" i="1" dirty="0">
                <a:latin typeface="Times New Roman" panose="02020603050405020304" pitchFamily="18" charset="0"/>
              </a:rPr>
              <a:t>y</a:t>
            </a:r>
            <a:r>
              <a:rPr lang="en-US" altLang="pt-PT" sz="1800" dirty="0"/>
              <a:t> = </a:t>
            </a:r>
            <a:r>
              <a:rPr lang="en-US" altLang="pt-PT" sz="1800" dirty="0" err="1"/>
              <a:t>predador</a:t>
            </a:r>
            <a:endParaRPr lang="en-US" altLang="pt-PT" sz="1800" dirty="0"/>
          </a:p>
          <a:p>
            <a:pPr lvl="1">
              <a:buFontTx/>
              <a:buNone/>
            </a:pPr>
            <a:endParaRPr lang="en-US" altLang="pt-PT" sz="1200" dirty="0"/>
          </a:p>
          <a:p>
            <a:pPr lvl="1">
              <a:buFontTx/>
              <a:buNone/>
            </a:pPr>
            <a:r>
              <a:rPr lang="en-US" altLang="pt-PT" sz="2700" b="1" i="1" dirty="0">
                <a:latin typeface="Times New Roman" panose="02020603050405020304" pitchFamily="18" charset="0"/>
              </a:rPr>
              <a:t>x</a:t>
            </a:r>
            <a:r>
              <a:rPr lang="en-US" altLang="pt-PT" sz="1800" b="1" dirty="0">
                <a:latin typeface="Times New Roman" panose="02020603050405020304" pitchFamily="18" charset="0"/>
                <a:cs typeface="Times New Roman" panose="02020603050405020304" pitchFamily="18" charset="0"/>
              </a:rPr>
              <a:t>′</a:t>
            </a:r>
            <a:r>
              <a:rPr lang="en-US" altLang="pt-PT" sz="1800" b="1" dirty="0"/>
              <a:t> = </a:t>
            </a:r>
            <a:r>
              <a:rPr lang="en-US" altLang="pt-PT" sz="2700" b="1" i="1" dirty="0">
                <a:latin typeface="Times New Roman" panose="02020603050405020304" pitchFamily="18" charset="0"/>
              </a:rPr>
              <a:t>r</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2700" b="1" dirty="0">
                <a:latin typeface="Times New Roman" panose="02020603050405020304" pitchFamily="18" charset="0"/>
              </a:rPr>
              <a:t> </a:t>
            </a:r>
            <a:r>
              <a:rPr lang="en-US" altLang="pt-PT" sz="4050" dirty="0">
                <a:latin typeface="Times New Roman" panose="02020603050405020304" pitchFamily="18" charset="0"/>
              </a:rPr>
              <a:t>(</a:t>
            </a:r>
            <a:r>
              <a:rPr lang="en-US" altLang="pt-PT" sz="2700" b="1" dirty="0">
                <a:latin typeface="Times New Roman" panose="02020603050405020304" pitchFamily="18" charset="0"/>
              </a:rPr>
              <a:t>1 </a:t>
            </a:r>
            <a:r>
              <a:rPr lang="en-US" altLang="pt-PT" sz="2700" b="1" i="1" dirty="0">
                <a:latin typeface="Times New Roman" panose="02020603050405020304" pitchFamily="18" charset="0"/>
              </a:rPr>
              <a:t>– x/K</a:t>
            </a:r>
            <a:r>
              <a:rPr lang="en-US" altLang="pt-PT" sz="2700" b="1" i="1" dirty="0"/>
              <a:t> </a:t>
            </a:r>
            <a:r>
              <a:rPr lang="en-US" altLang="pt-PT" sz="4050" dirty="0">
                <a:latin typeface="Times New Roman" panose="02020603050405020304" pitchFamily="18" charset="0"/>
              </a:rPr>
              <a:t>)</a:t>
            </a:r>
            <a:r>
              <a:rPr lang="en-US" altLang="pt-PT" sz="2700" b="1" dirty="0">
                <a:latin typeface="Times New Roman" panose="02020603050405020304" pitchFamily="18" charset="0"/>
              </a:rPr>
              <a:t> </a:t>
            </a:r>
            <a:r>
              <a:rPr lang="en-US" altLang="pt-PT" sz="2700" b="1" i="1" dirty="0">
                <a:latin typeface="Times New Roman" panose="02020603050405020304" pitchFamily="18" charset="0"/>
              </a:rPr>
              <a:t>– s</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a:t>
            </a:r>
          </a:p>
          <a:p>
            <a:pPr lvl="1">
              <a:buFontTx/>
              <a:buNone/>
            </a:pPr>
            <a:r>
              <a:rPr lang="en-US" altLang="pt-PT" sz="2700" b="1" i="1" dirty="0">
                <a:latin typeface="Times New Roman" panose="02020603050405020304" pitchFamily="18" charset="0"/>
              </a:rPr>
              <a:t>y′ </a:t>
            </a:r>
            <a:r>
              <a:rPr lang="en-US" altLang="pt-PT" sz="1800" b="1" i="1" dirty="0"/>
              <a:t>=</a:t>
            </a:r>
            <a:r>
              <a:rPr lang="en-US" altLang="pt-PT" sz="2700" b="1" i="1" dirty="0">
                <a:latin typeface="Times New Roman" panose="02020603050405020304" pitchFamily="18" charset="0"/>
              </a:rPr>
              <a:t> c</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s</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x</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 – m</a:t>
            </a:r>
            <a:r>
              <a:rPr lang="en-US" altLang="pt-PT" sz="788" b="1" i="1" dirty="0">
                <a:latin typeface="Times New Roman" panose="02020603050405020304" pitchFamily="18" charset="0"/>
              </a:rPr>
              <a:t> </a:t>
            </a:r>
            <a:r>
              <a:rPr lang="en-US" altLang="pt-PT" sz="2700" b="1" i="1" dirty="0">
                <a:latin typeface="Times New Roman" panose="02020603050405020304" pitchFamily="18" charset="0"/>
              </a:rPr>
              <a:t>y</a:t>
            </a:r>
            <a:endParaRPr lang="en-US" altLang="pt-PT" sz="2700" b="1" dirty="0">
              <a:latin typeface="Times New Roman" panose="02020603050405020304" pitchFamily="18" charset="0"/>
            </a:endParaRPr>
          </a:p>
          <a:p>
            <a:pPr lvl="1">
              <a:buFontTx/>
              <a:buNone/>
            </a:pPr>
            <a:endParaRPr lang="en-US" altLang="pt-PT" sz="1050" dirty="0"/>
          </a:p>
          <a:p>
            <a:pPr lvl="1">
              <a:buFontTx/>
              <a:buNone/>
            </a:pPr>
            <a:endParaRPr lang="en-US" altLang="pt-PT" sz="2400" dirty="0"/>
          </a:p>
          <a:p>
            <a:pPr lvl="1">
              <a:buFontTx/>
              <a:buNone/>
            </a:pPr>
            <a:r>
              <a:rPr lang="en-US" altLang="pt-PT" sz="2400" dirty="0"/>
              <a:t>Se </a:t>
            </a:r>
            <a:r>
              <a:rPr lang="en-US" altLang="pt-PT" sz="2400" b="1" i="1" dirty="0"/>
              <a:t>m</a:t>
            </a:r>
            <a:r>
              <a:rPr lang="en-US" altLang="pt-PT" sz="2400" dirty="0"/>
              <a:t> </a:t>
            </a:r>
            <a:r>
              <a:rPr lang="en-US" altLang="pt-PT" sz="2400" dirty="0" err="1"/>
              <a:t>pequeno</a:t>
            </a:r>
            <a:r>
              <a:rPr lang="en-US" altLang="pt-PT" sz="2400" dirty="0"/>
              <a:t> </a:t>
            </a:r>
            <a:r>
              <a:rPr lang="en-US" altLang="pt-PT" sz="2700" b="1" i="1" dirty="0">
                <a:latin typeface="Times New Roman" panose="02020603050405020304" pitchFamily="18" charset="0"/>
              </a:rPr>
              <a:t>y e x </a:t>
            </a:r>
            <a:r>
              <a:rPr lang="en-US" altLang="pt-PT" sz="2250" dirty="0" err="1"/>
              <a:t>tendem</a:t>
            </a:r>
            <a:r>
              <a:rPr lang="en-US" altLang="pt-PT" sz="2250" dirty="0"/>
              <a:t> para </a:t>
            </a:r>
            <a:r>
              <a:rPr lang="en-US" altLang="pt-PT" sz="2250" dirty="0" err="1"/>
              <a:t>uma</a:t>
            </a:r>
            <a:r>
              <a:rPr lang="en-US" altLang="pt-PT" sz="2250" dirty="0"/>
              <a:t> </a:t>
            </a:r>
            <a:r>
              <a:rPr lang="en-US" altLang="pt-PT" sz="2250" dirty="0" err="1"/>
              <a:t>situação</a:t>
            </a:r>
            <a:r>
              <a:rPr lang="en-US" altLang="pt-PT" sz="2250" dirty="0"/>
              <a:t> de </a:t>
            </a:r>
            <a:r>
              <a:rPr lang="en-US" altLang="pt-PT" sz="2250" dirty="0" err="1"/>
              <a:t>equilíbrio</a:t>
            </a:r>
            <a:endParaRPr lang="en-US" altLang="pt-PT" sz="2700" dirty="0"/>
          </a:p>
        </p:txBody>
      </p:sp>
      <p:pic>
        <p:nvPicPr>
          <p:cNvPr id="11" name="Picture 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58" y="2343150"/>
            <a:ext cx="3510643" cy="351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TextBox 2">
            <a:extLst>
              <a:ext uri="{FF2B5EF4-FFF2-40B4-BE49-F238E27FC236}">
                <a16:creationId xmlns:a16="http://schemas.microsoft.com/office/drawing/2014/main" id="{9BD62BE2-5044-4D93-A06B-96C479B45B2E}"/>
              </a:ext>
            </a:extLst>
          </p:cNvPr>
          <p:cNvSpPr txBox="1"/>
          <p:nvPr/>
        </p:nvSpPr>
        <p:spPr>
          <a:xfrm>
            <a:off x="240631" y="6448926"/>
            <a:ext cx="4716379" cy="369332"/>
          </a:xfrm>
          <a:prstGeom prst="rect">
            <a:avLst/>
          </a:prstGeom>
          <a:noFill/>
        </p:spPr>
        <p:txBody>
          <a:bodyPr wrap="square" rtlCol="0">
            <a:spAutoFit/>
          </a:bodyPr>
          <a:lstStyle/>
          <a:p>
            <a:r>
              <a:rPr lang="en-US" dirty="0"/>
              <a:t>M: </a:t>
            </a:r>
            <a:r>
              <a:rPr lang="en-US" dirty="0" err="1"/>
              <a:t>inanição</a:t>
            </a:r>
            <a:r>
              <a:rPr lang="en-US" dirty="0"/>
              <a:t>, i.e. </a:t>
            </a:r>
            <a:r>
              <a:rPr lang="en-US" dirty="0" err="1"/>
              <a:t>mortalidade</a:t>
            </a:r>
            <a:r>
              <a:rPr lang="en-US" dirty="0"/>
              <a:t> do </a:t>
            </a:r>
            <a:r>
              <a:rPr lang="en-US" dirty="0" err="1"/>
              <a:t>predador</a:t>
            </a:r>
            <a:endParaRPr lang="en-US" dirty="0"/>
          </a:p>
        </p:txBody>
      </p:sp>
    </p:spTree>
    <p:extLst>
      <p:ext uri="{BB962C8B-B14F-4D97-AF65-F5344CB8AC3E}">
        <p14:creationId xmlns:p14="http://schemas.microsoft.com/office/powerpoint/2010/main" val="99525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8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1"/>
          <p:cNvSpPr txBox="1">
            <a:spLocks noChangeArrowheads="1"/>
          </p:cNvSpPr>
          <p:nvPr/>
        </p:nvSpPr>
        <p:spPr bwMode="auto">
          <a:xfrm>
            <a:off x="1936127" y="1605832"/>
            <a:ext cx="4434099"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err="1"/>
              <a:t>Modelo</a:t>
            </a:r>
            <a:r>
              <a:rPr lang="fr-FR" sz="2700" cap="small" dirty="0"/>
              <a:t> de  von Bertalanffy</a:t>
            </a:r>
          </a:p>
        </p:txBody>
      </p:sp>
      <p:graphicFrame>
        <p:nvGraphicFramePr>
          <p:cNvPr id="16389" name="Object 5"/>
          <p:cNvGraphicFramePr>
            <a:graphicFrameLocks noChangeAspect="1"/>
          </p:cNvGraphicFramePr>
          <p:nvPr>
            <p:extLst>
              <p:ext uri="{D42A27DB-BD31-4B8C-83A1-F6EECF244321}">
                <p14:modId xmlns:p14="http://schemas.microsoft.com/office/powerpoint/2010/main" val="1984319855"/>
              </p:ext>
            </p:extLst>
          </p:nvPr>
        </p:nvGraphicFramePr>
        <p:xfrm>
          <a:off x="3287064" y="2522986"/>
          <a:ext cx="2035969" cy="650081"/>
        </p:xfrm>
        <a:graphic>
          <a:graphicData uri="http://schemas.openxmlformats.org/presentationml/2006/ole">
            <mc:AlternateContent xmlns:mc="http://schemas.openxmlformats.org/markup-compatibility/2006">
              <mc:Choice xmlns:v="urn:schemas-microsoft-com:vml" Requires="v">
                <p:oleObj spid="_x0000_s3169" name="Équation" r:id="rId5" imgW="1231366" imgH="393529" progId="Equation.3">
                  <p:embed/>
                </p:oleObj>
              </mc:Choice>
              <mc:Fallback>
                <p:oleObj name="Équation" r:id="rId5" imgW="1231366" imgH="393529" progId="Equation.3">
                  <p:embed/>
                  <p:pic>
                    <p:nvPicPr>
                      <p:cNvPr id="16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064" y="2522986"/>
                        <a:ext cx="2035969"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ZoneTexte 5"/>
          <p:cNvSpPr txBox="1">
            <a:spLocks noChangeArrowheads="1"/>
          </p:cNvSpPr>
          <p:nvPr/>
        </p:nvSpPr>
        <p:spPr bwMode="auto">
          <a:xfrm>
            <a:off x="1189557" y="2178571"/>
            <a:ext cx="574163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Crescimento</a:t>
            </a:r>
            <a:r>
              <a:rPr lang="fr-FR" altLang="pt-PT" sz="1350" dirty="0"/>
              <a:t> = </a:t>
            </a:r>
            <a:r>
              <a:rPr lang="fr-FR" altLang="pt-PT" sz="1350" dirty="0" err="1"/>
              <a:t>Anabolismo</a:t>
            </a:r>
            <a:r>
              <a:rPr lang="fr-FR" altLang="pt-PT" sz="1350" dirty="0"/>
              <a:t> (« </a:t>
            </a:r>
            <a:r>
              <a:rPr lang="fr-FR" altLang="pt-PT" sz="1350" dirty="0" err="1"/>
              <a:t>fazer</a:t>
            </a:r>
            <a:r>
              <a:rPr lang="fr-FR" altLang="pt-PT" sz="1350" dirty="0"/>
              <a:t> massa  ») » – </a:t>
            </a:r>
            <a:r>
              <a:rPr lang="fr-FR" altLang="pt-PT" sz="1350" dirty="0" err="1"/>
              <a:t>Catabolismo</a:t>
            </a:r>
            <a:r>
              <a:rPr lang="fr-FR" altLang="pt-PT" sz="1350" dirty="0"/>
              <a:t> (« </a:t>
            </a:r>
            <a:r>
              <a:rPr lang="fr-FR" altLang="pt-PT" sz="1350" dirty="0" err="1"/>
              <a:t>fazer</a:t>
            </a:r>
            <a:r>
              <a:rPr lang="fr-FR" altLang="pt-PT" sz="1350" dirty="0"/>
              <a:t> </a:t>
            </a:r>
            <a:r>
              <a:rPr lang="fr-FR" altLang="pt-PT" sz="1350" dirty="0" err="1"/>
              <a:t>energia</a:t>
            </a:r>
            <a:r>
              <a:rPr lang="fr-FR" altLang="pt-PT" sz="1350" dirty="0"/>
              <a:t> »)</a:t>
            </a:r>
          </a:p>
        </p:txBody>
      </p:sp>
      <p:grpSp>
        <p:nvGrpSpPr>
          <p:cNvPr id="2" name="Groupe 85"/>
          <p:cNvGrpSpPr>
            <a:grpSpLocks/>
          </p:cNvGrpSpPr>
          <p:nvPr/>
        </p:nvGrpSpPr>
        <p:grpSpPr bwMode="auto">
          <a:xfrm>
            <a:off x="1005825" y="3433815"/>
            <a:ext cx="2378939" cy="2068160"/>
            <a:chOff x="458788" y="2786063"/>
            <a:chExt cx="3171918" cy="2757547"/>
          </a:xfrm>
        </p:grpSpPr>
        <p:graphicFrame>
          <p:nvGraphicFramePr>
            <p:cNvPr id="16465" name="Object 6"/>
            <p:cNvGraphicFramePr>
              <a:graphicFrameLocks noChangeAspect="1"/>
            </p:cNvGraphicFramePr>
            <p:nvPr/>
          </p:nvGraphicFramePr>
          <p:xfrm>
            <a:off x="458788" y="2786063"/>
            <a:ext cx="3046412" cy="665162"/>
          </p:xfrm>
          <a:graphic>
            <a:graphicData uri="http://schemas.openxmlformats.org/presentationml/2006/ole">
              <mc:AlternateContent xmlns:mc="http://schemas.openxmlformats.org/markup-compatibility/2006">
                <mc:Choice xmlns:v="urn:schemas-microsoft-com:vml" Requires="v">
                  <p:oleObj spid="_x0000_s3170" name="Équation" r:id="rId7" imgW="1104900" imgH="241300" progId="Equation.3">
                    <p:embed/>
                  </p:oleObj>
                </mc:Choice>
                <mc:Fallback>
                  <p:oleObj name="Équation" r:id="rId7" imgW="1104900" imgH="241300" progId="Equation.3">
                    <p:embed/>
                    <p:pic>
                      <p:nvPicPr>
                        <p:cNvPr id="16465"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788" y="2786063"/>
                          <a:ext cx="304641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66" name="Object 7"/>
            <p:cNvGraphicFramePr>
              <a:graphicFrameLocks noChangeAspect="1"/>
            </p:cNvGraphicFramePr>
            <p:nvPr/>
          </p:nvGraphicFramePr>
          <p:xfrm>
            <a:off x="500063" y="3714750"/>
            <a:ext cx="560387" cy="595313"/>
          </p:xfrm>
          <a:graphic>
            <a:graphicData uri="http://schemas.openxmlformats.org/presentationml/2006/ole">
              <mc:AlternateContent xmlns:mc="http://schemas.openxmlformats.org/markup-compatibility/2006">
                <mc:Choice xmlns:v="urn:schemas-microsoft-com:vml" Requires="v">
                  <p:oleObj spid="_x0000_s3171" name="Équation" r:id="rId9" imgW="203024" imgH="215713" progId="Equation.3">
                    <p:embed/>
                  </p:oleObj>
                </mc:Choice>
                <mc:Fallback>
                  <p:oleObj name="Équation" r:id="rId9" imgW="203024" imgH="215713" progId="Equation.3">
                    <p:embed/>
                    <p:pic>
                      <p:nvPicPr>
                        <p:cNvPr id="16466"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063" y="3714750"/>
                          <a:ext cx="5603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67" name="ZoneTexte 9"/>
            <p:cNvSpPr txBox="1">
              <a:spLocks noChangeArrowheads="1"/>
            </p:cNvSpPr>
            <p:nvPr/>
          </p:nvSpPr>
          <p:spPr bwMode="auto">
            <a:xfrm>
              <a:off x="1143000" y="3786188"/>
              <a:ext cx="235825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Tamanho</a:t>
              </a:r>
              <a:r>
                <a:rPr lang="fr-FR" altLang="pt-PT" sz="1350" dirty="0"/>
                <a:t> </a:t>
              </a:r>
              <a:r>
                <a:rPr lang="fr-FR" altLang="pt-PT" sz="1350" dirty="0" err="1"/>
                <a:t>assimptótico</a:t>
              </a:r>
              <a:endParaRPr lang="fr-FR" altLang="pt-PT" sz="1350" dirty="0"/>
            </a:p>
          </p:txBody>
        </p:sp>
        <p:graphicFrame>
          <p:nvGraphicFramePr>
            <p:cNvPr id="16468" name="Object 8"/>
            <p:cNvGraphicFramePr>
              <a:graphicFrameLocks noChangeAspect="1"/>
            </p:cNvGraphicFramePr>
            <p:nvPr/>
          </p:nvGraphicFramePr>
          <p:xfrm>
            <a:off x="500063" y="4357688"/>
            <a:ext cx="455612" cy="647700"/>
          </p:xfrm>
          <a:graphic>
            <a:graphicData uri="http://schemas.openxmlformats.org/presentationml/2006/ole">
              <mc:AlternateContent xmlns:mc="http://schemas.openxmlformats.org/markup-compatibility/2006">
                <mc:Choice xmlns:v="urn:schemas-microsoft-com:vml" Requires="v">
                  <p:oleObj spid="_x0000_s3172" name="Équation" r:id="rId11" imgW="165028" imgH="228501" progId="Equation.3">
                    <p:embed/>
                  </p:oleObj>
                </mc:Choice>
                <mc:Fallback>
                  <p:oleObj name="Équation" r:id="rId11" imgW="165028" imgH="228501" progId="Equation.3">
                    <p:embed/>
                    <p:pic>
                      <p:nvPicPr>
                        <p:cNvPr id="1646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3" y="4357688"/>
                          <a:ext cx="455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69" name="ZoneTexte 12"/>
            <p:cNvSpPr txBox="1">
              <a:spLocks noChangeArrowheads="1"/>
            </p:cNvSpPr>
            <p:nvPr/>
          </p:nvSpPr>
          <p:spPr bwMode="auto">
            <a:xfrm>
              <a:off x="1285875" y="4500563"/>
              <a:ext cx="234483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Tamanho</a:t>
              </a:r>
              <a:r>
                <a:rPr lang="fr-FR" altLang="pt-PT" sz="1350" dirty="0"/>
                <a:t> no instante t</a:t>
              </a:r>
            </a:p>
          </p:txBody>
        </p:sp>
        <p:graphicFrame>
          <p:nvGraphicFramePr>
            <p:cNvPr id="16470" name="Object 10"/>
            <p:cNvGraphicFramePr>
              <a:graphicFrameLocks noChangeAspect="1"/>
            </p:cNvGraphicFramePr>
            <p:nvPr/>
          </p:nvGraphicFramePr>
          <p:xfrm>
            <a:off x="571500" y="5143500"/>
            <a:ext cx="315913" cy="349250"/>
          </p:xfrm>
          <a:graphic>
            <a:graphicData uri="http://schemas.openxmlformats.org/presentationml/2006/ole">
              <mc:AlternateContent xmlns:mc="http://schemas.openxmlformats.org/markup-compatibility/2006">
                <mc:Choice xmlns:v="urn:schemas-microsoft-com:vml" Requires="v">
                  <p:oleObj spid="_x0000_s3173" name="Équation" r:id="rId13" imgW="114102" imgH="126780" progId="Equation.3">
                    <p:embed/>
                  </p:oleObj>
                </mc:Choice>
                <mc:Fallback>
                  <p:oleObj name="Équation" r:id="rId13" imgW="114102" imgH="126780" progId="Equation.3">
                    <p:embed/>
                    <p:pic>
                      <p:nvPicPr>
                        <p:cNvPr id="1647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 y="5143500"/>
                          <a:ext cx="3159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71" name="ZoneTexte 15"/>
            <p:cNvSpPr txBox="1">
              <a:spLocks noChangeArrowheads="1"/>
            </p:cNvSpPr>
            <p:nvPr/>
          </p:nvSpPr>
          <p:spPr bwMode="auto">
            <a:xfrm>
              <a:off x="1214439" y="5143501"/>
              <a:ext cx="214657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a:t>Taxa de </a:t>
              </a:r>
              <a:r>
                <a:rPr lang="fr-FR" altLang="pt-PT" sz="1350" dirty="0" err="1"/>
                <a:t>crescimento</a:t>
              </a:r>
              <a:endParaRPr lang="fr-FR" altLang="pt-PT" sz="1350" dirty="0"/>
            </a:p>
          </p:txBody>
        </p:sp>
      </p:grpSp>
      <p:grpSp>
        <p:nvGrpSpPr>
          <p:cNvPr id="3" name="Group 13"/>
          <p:cNvGrpSpPr>
            <a:grpSpLocks noChangeAspect="1"/>
          </p:cNvGrpSpPr>
          <p:nvPr/>
        </p:nvGrpSpPr>
        <p:grpSpPr bwMode="auto">
          <a:xfrm>
            <a:off x="3875232" y="3380235"/>
            <a:ext cx="3531397" cy="2557463"/>
            <a:chOff x="1495" y="1088"/>
            <a:chExt cx="2966" cy="2148"/>
          </a:xfrm>
        </p:grpSpPr>
        <p:sp>
          <p:nvSpPr>
            <p:cNvPr id="16395" name="AutoShape 12"/>
            <p:cNvSpPr>
              <a:spLocks noChangeAspect="1" noChangeArrowheads="1" noTextEdit="1"/>
            </p:cNvSpPr>
            <p:nvPr/>
          </p:nvSpPr>
          <p:spPr bwMode="auto">
            <a:xfrm>
              <a:off x="1631" y="1223"/>
              <a:ext cx="2498"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sz="1350"/>
            </a:p>
          </p:txBody>
        </p:sp>
        <p:sp>
          <p:nvSpPr>
            <p:cNvPr id="16396" name="Rectangle 14"/>
            <p:cNvSpPr>
              <a:spLocks noChangeArrowheads="1"/>
            </p:cNvSpPr>
            <p:nvPr/>
          </p:nvSpPr>
          <p:spPr bwMode="auto">
            <a:xfrm>
              <a:off x="1631" y="1358"/>
              <a:ext cx="2502" cy="1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altLang="pt-PT" sz="825"/>
            </a:p>
          </p:txBody>
        </p:sp>
        <p:sp>
          <p:nvSpPr>
            <p:cNvPr id="16397" name="Rectangle 15"/>
            <p:cNvSpPr>
              <a:spLocks noChangeArrowheads="1"/>
            </p:cNvSpPr>
            <p:nvPr/>
          </p:nvSpPr>
          <p:spPr bwMode="auto">
            <a:xfrm>
              <a:off x="1945" y="1366"/>
              <a:ext cx="1936" cy="1526"/>
            </a:xfrm>
            <a:prstGeom prst="rect">
              <a:avLst/>
            </a:prstGeom>
            <a:solidFill>
              <a:srgbClr val="FFFFFF"/>
            </a:solidFill>
            <a:ln w="381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altLang="pt-PT" sz="1350"/>
            </a:p>
          </p:txBody>
        </p:sp>
        <p:sp>
          <p:nvSpPr>
            <p:cNvPr id="16398" name="Rectangle 16"/>
            <p:cNvSpPr>
              <a:spLocks noChangeArrowheads="1"/>
            </p:cNvSpPr>
            <p:nvPr/>
          </p:nvSpPr>
          <p:spPr bwMode="auto">
            <a:xfrm>
              <a:off x="1957" y="1366"/>
              <a:ext cx="1936" cy="152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PT" altLang="pt-PT" sz="1350"/>
            </a:p>
          </p:txBody>
        </p:sp>
        <p:sp>
          <p:nvSpPr>
            <p:cNvPr id="16399" name="Line 17"/>
            <p:cNvSpPr>
              <a:spLocks noChangeShapeType="1"/>
            </p:cNvSpPr>
            <p:nvPr/>
          </p:nvSpPr>
          <p:spPr bwMode="auto">
            <a:xfrm>
              <a:off x="1957" y="1366"/>
              <a:ext cx="19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0" name="Line 18"/>
            <p:cNvSpPr>
              <a:spLocks noChangeShapeType="1"/>
            </p:cNvSpPr>
            <p:nvPr/>
          </p:nvSpPr>
          <p:spPr bwMode="auto">
            <a:xfrm>
              <a:off x="1957" y="2892"/>
              <a:ext cx="19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1" name="Line 19"/>
            <p:cNvSpPr>
              <a:spLocks noChangeShapeType="1"/>
            </p:cNvSpPr>
            <p:nvPr/>
          </p:nvSpPr>
          <p:spPr bwMode="auto">
            <a:xfrm flipV="1">
              <a:off x="3893" y="1366"/>
              <a:ext cx="1" cy="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2" name="Line 20"/>
            <p:cNvSpPr>
              <a:spLocks noChangeShapeType="1"/>
            </p:cNvSpPr>
            <p:nvPr/>
          </p:nvSpPr>
          <p:spPr bwMode="auto">
            <a:xfrm flipV="1">
              <a:off x="1957" y="1366"/>
              <a:ext cx="1" cy="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3" name="Line 21"/>
            <p:cNvSpPr>
              <a:spLocks noChangeShapeType="1"/>
            </p:cNvSpPr>
            <p:nvPr/>
          </p:nvSpPr>
          <p:spPr bwMode="auto">
            <a:xfrm>
              <a:off x="1957" y="2892"/>
              <a:ext cx="19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4" name="Line 22"/>
            <p:cNvSpPr>
              <a:spLocks noChangeShapeType="1"/>
            </p:cNvSpPr>
            <p:nvPr/>
          </p:nvSpPr>
          <p:spPr bwMode="auto">
            <a:xfrm flipV="1">
              <a:off x="1957" y="1366"/>
              <a:ext cx="1" cy="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5" name="Line 23"/>
            <p:cNvSpPr>
              <a:spLocks noChangeShapeType="1"/>
            </p:cNvSpPr>
            <p:nvPr/>
          </p:nvSpPr>
          <p:spPr bwMode="auto">
            <a:xfrm flipV="1">
              <a:off x="1957"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6" name="Line 24"/>
            <p:cNvSpPr>
              <a:spLocks noChangeShapeType="1"/>
            </p:cNvSpPr>
            <p:nvPr/>
          </p:nvSpPr>
          <p:spPr bwMode="auto">
            <a:xfrm>
              <a:off x="1957"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7" name="Rectangle 25"/>
            <p:cNvSpPr>
              <a:spLocks noChangeArrowheads="1"/>
            </p:cNvSpPr>
            <p:nvPr/>
          </p:nvSpPr>
          <p:spPr bwMode="auto">
            <a:xfrm>
              <a:off x="1943" y="2905"/>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0</a:t>
              </a:r>
              <a:endParaRPr lang="fr-FR" altLang="pt-PT" sz="825"/>
            </a:p>
          </p:txBody>
        </p:sp>
        <p:sp>
          <p:nvSpPr>
            <p:cNvPr id="16408" name="Line 26"/>
            <p:cNvSpPr>
              <a:spLocks noChangeShapeType="1"/>
            </p:cNvSpPr>
            <p:nvPr/>
          </p:nvSpPr>
          <p:spPr bwMode="auto">
            <a:xfrm flipV="1">
              <a:off x="2148"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09" name="Line 27"/>
            <p:cNvSpPr>
              <a:spLocks noChangeShapeType="1"/>
            </p:cNvSpPr>
            <p:nvPr/>
          </p:nvSpPr>
          <p:spPr bwMode="auto">
            <a:xfrm>
              <a:off x="2148"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0" name="Line 29"/>
            <p:cNvSpPr>
              <a:spLocks noChangeShapeType="1"/>
            </p:cNvSpPr>
            <p:nvPr/>
          </p:nvSpPr>
          <p:spPr bwMode="auto">
            <a:xfrm flipV="1">
              <a:off x="2340"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1" name="Line 30"/>
            <p:cNvSpPr>
              <a:spLocks noChangeShapeType="1"/>
            </p:cNvSpPr>
            <p:nvPr/>
          </p:nvSpPr>
          <p:spPr bwMode="auto">
            <a:xfrm>
              <a:off x="2340"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2" name="Rectangle 31"/>
            <p:cNvSpPr>
              <a:spLocks noChangeArrowheads="1"/>
            </p:cNvSpPr>
            <p:nvPr/>
          </p:nvSpPr>
          <p:spPr bwMode="auto">
            <a:xfrm>
              <a:off x="2278" y="2905"/>
              <a:ext cx="1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1000</a:t>
              </a:r>
              <a:endParaRPr lang="fr-FR" altLang="pt-PT" sz="825"/>
            </a:p>
          </p:txBody>
        </p:sp>
        <p:sp>
          <p:nvSpPr>
            <p:cNvPr id="16413" name="Line 32"/>
            <p:cNvSpPr>
              <a:spLocks noChangeShapeType="1"/>
            </p:cNvSpPr>
            <p:nvPr/>
          </p:nvSpPr>
          <p:spPr bwMode="auto">
            <a:xfrm flipV="1">
              <a:off x="2537"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4" name="Line 33"/>
            <p:cNvSpPr>
              <a:spLocks noChangeShapeType="1"/>
            </p:cNvSpPr>
            <p:nvPr/>
          </p:nvSpPr>
          <p:spPr bwMode="auto">
            <a:xfrm>
              <a:off x="2537"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5" name="Line 35"/>
            <p:cNvSpPr>
              <a:spLocks noChangeShapeType="1"/>
            </p:cNvSpPr>
            <p:nvPr/>
          </p:nvSpPr>
          <p:spPr bwMode="auto">
            <a:xfrm flipV="1">
              <a:off x="2728"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6" name="Line 36"/>
            <p:cNvSpPr>
              <a:spLocks noChangeShapeType="1"/>
            </p:cNvSpPr>
            <p:nvPr/>
          </p:nvSpPr>
          <p:spPr bwMode="auto">
            <a:xfrm>
              <a:off x="2728"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7" name="Rectangle 37"/>
            <p:cNvSpPr>
              <a:spLocks noChangeArrowheads="1"/>
            </p:cNvSpPr>
            <p:nvPr/>
          </p:nvSpPr>
          <p:spPr bwMode="auto">
            <a:xfrm>
              <a:off x="2666" y="2905"/>
              <a:ext cx="1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2000</a:t>
              </a:r>
              <a:endParaRPr lang="fr-FR" altLang="pt-PT" sz="825"/>
            </a:p>
          </p:txBody>
        </p:sp>
        <p:sp>
          <p:nvSpPr>
            <p:cNvPr id="16418" name="Line 38"/>
            <p:cNvSpPr>
              <a:spLocks noChangeShapeType="1"/>
            </p:cNvSpPr>
            <p:nvPr/>
          </p:nvSpPr>
          <p:spPr bwMode="auto">
            <a:xfrm flipV="1">
              <a:off x="2925"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19" name="Line 39"/>
            <p:cNvSpPr>
              <a:spLocks noChangeShapeType="1"/>
            </p:cNvSpPr>
            <p:nvPr/>
          </p:nvSpPr>
          <p:spPr bwMode="auto">
            <a:xfrm>
              <a:off x="2925"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0" name="Line 41"/>
            <p:cNvSpPr>
              <a:spLocks noChangeShapeType="1"/>
            </p:cNvSpPr>
            <p:nvPr/>
          </p:nvSpPr>
          <p:spPr bwMode="auto">
            <a:xfrm flipV="1">
              <a:off x="3116"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1" name="Line 42"/>
            <p:cNvSpPr>
              <a:spLocks noChangeShapeType="1"/>
            </p:cNvSpPr>
            <p:nvPr/>
          </p:nvSpPr>
          <p:spPr bwMode="auto">
            <a:xfrm>
              <a:off x="3116"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2" name="Rectangle 43"/>
            <p:cNvSpPr>
              <a:spLocks noChangeArrowheads="1"/>
            </p:cNvSpPr>
            <p:nvPr/>
          </p:nvSpPr>
          <p:spPr bwMode="auto">
            <a:xfrm>
              <a:off x="3054" y="2905"/>
              <a:ext cx="1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3000</a:t>
              </a:r>
              <a:endParaRPr lang="fr-FR" altLang="pt-PT" sz="825"/>
            </a:p>
          </p:txBody>
        </p:sp>
        <p:sp>
          <p:nvSpPr>
            <p:cNvPr id="16423" name="Line 44"/>
            <p:cNvSpPr>
              <a:spLocks noChangeShapeType="1"/>
            </p:cNvSpPr>
            <p:nvPr/>
          </p:nvSpPr>
          <p:spPr bwMode="auto">
            <a:xfrm flipV="1">
              <a:off x="3308"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4" name="Line 45"/>
            <p:cNvSpPr>
              <a:spLocks noChangeShapeType="1"/>
            </p:cNvSpPr>
            <p:nvPr/>
          </p:nvSpPr>
          <p:spPr bwMode="auto">
            <a:xfrm>
              <a:off x="3308"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5" name="Line 47"/>
            <p:cNvSpPr>
              <a:spLocks noChangeShapeType="1"/>
            </p:cNvSpPr>
            <p:nvPr/>
          </p:nvSpPr>
          <p:spPr bwMode="auto">
            <a:xfrm flipV="1">
              <a:off x="3505"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6" name="Line 48"/>
            <p:cNvSpPr>
              <a:spLocks noChangeShapeType="1"/>
            </p:cNvSpPr>
            <p:nvPr/>
          </p:nvSpPr>
          <p:spPr bwMode="auto">
            <a:xfrm>
              <a:off x="3505"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7" name="Rectangle 49"/>
            <p:cNvSpPr>
              <a:spLocks noChangeArrowheads="1"/>
            </p:cNvSpPr>
            <p:nvPr/>
          </p:nvSpPr>
          <p:spPr bwMode="auto">
            <a:xfrm>
              <a:off x="3442" y="2905"/>
              <a:ext cx="1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4000</a:t>
              </a:r>
              <a:endParaRPr lang="fr-FR" altLang="pt-PT" sz="825"/>
            </a:p>
          </p:txBody>
        </p:sp>
        <p:sp>
          <p:nvSpPr>
            <p:cNvPr id="16428" name="Line 50"/>
            <p:cNvSpPr>
              <a:spLocks noChangeShapeType="1"/>
            </p:cNvSpPr>
            <p:nvPr/>
          </p:nvSpPr>
          <p:spPr bwMode="auto">
            <a:xfrm flipV="1">
              <a:off x="3696"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29" name="Line 51"/>
            <p:cNvSpPr>
              <a:spLocks noChangeShapeType="1"/>
            </p:cNvSpPr>
            <p:nvPr/>
          </p:nvSpPr>
          <p:spPr bwMode="auto">
            <a:xfrm>
              <a:off x="3696"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0" name="Line 53"/>
            <p:cNvSpPr>
              <a:spLocks noChangeShapeType="1"/>
            </p:cNvSpPr>
            <p:nvPr/>
          </p:nvSpPr>
          <p:spPr bwMode="auto">
            <a:xfrm flipV="1">
              <a:off x="3893" y="2869"/>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1" name="Line 54"/>
            <p:cNvSpPr>
              <a:spLocks noChangeShapeType="1"/>
            </p:cNvSpPr>
            <p:nvPr/>
          </p:nvSpPr>
          <p:spPr bwMode="auto">
            <a:xfrm>
              <a:off x="3893" y="1366"/>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2" name="Rectangle 55"/>
            <p:cNvSpPr>
              <a:spLocks noChangeArrowheads="1"/>
            </p:cNvSpPr>
            <p:nvPr/>
          </p:nvSpPr>
          <p:spPr bwMode="auto">
            <a:xfrm>
              <a:off x="3830" y="2905"/>
              <a:ext cx="1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5000</a:t>
              </a:r>
              <a:endParaRPr lang="fr-FR" altLang="pt-PT" sz="825"/>
            </a:p>
          </p:txBody>
        </p:sp>
        <p:sp>
          <p:nvSpPr>
            <p:cNvPr id="16433" name="Line 56"/>
            <p:cNvSpPr>
              <a:spLocks noChangeShapeType="1"/>
            </p:cNvSpPr>
            <p:nvPr/>
          </p:nvSpPr>
          <p:spPr bwMode="auto">
            <a:xfrm>
              <a:off x="1957" y="2892"/>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4" name="Line 57"/>
            <p:cNvSpPr>
              <a:spLocks noChangeShapeType="1"/>
            </p:cNvSpPr>
            <p:nvPr/>
          </p:nvSpPr>
          <p:spPr bwMode="auto">
            <a:xfrm flipH="1">
              <a:off x="3870" y="2892"/>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5" name="Rectangle 58"/>
            <p:cNvSpPr>
              <a:spLocks noChangeArrowheads="1"/>
            </p:cNvSpPr>
            <p:nvPr/>
          </p:nvSpPr>
          <p:spPr bwMode="auto">
            <a:xfrm>
              <a:off x="1834" y="2839"/>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0</a:t>
              </a:r>
              <a:endParaRPr lang="fr-FR" altLang="pt-PT" sz="825"/>
            </a:p>
          </p:txBody>
        </p:sp>
        <p:sp>
          <p:nvSpPr>
            <p:cNvPr id="16436" name="Line 59"/>
            <p:cNvSpPr>
              <a:spLocks noChangeShapeType="1"/>
            </p:cNvSpPr>
            <p:nvPr/>
          </p:nvSpPr>
          <p:spPr bwMode="auto">
            <a:xfrm>
              <a:off x="1957" y="2637"/>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7" name="Line 60"/>
            <p:cNvSpPr>
              <a:spLocks noChangeShapeType="1"/>
            </p:cNvSpPr>
            <p:nvPr/>
          </p:nvSpPr>
          <p:spPr bwMode="auto">
            <a:xfrm flipH="1">
              <a:off x="3870" y="2637"/>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38" name="Rectangle 61"/>
            <p:cNvSpPr>
              <a:spLocks noChangeArrowheads="1"/>
            </p:cNvSpPr>
            <p:nvPr/>
          </p:nvSpPr>
          <p:spPr bwMode="auto">
            <a:xfrm>
              <a:off x="1834" y="2585"/>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5</a:t>
              </a:r>
              <a:endParaRPr lang="fr-FR" altLang="pt-PT" sz="825"/>
            </a:p>
          </p:txBody>
        </p:sp>
        <p:sp>
          <p:nvSpPr>
            <p:cNvPr id="16439" name="Line 62"/>
            <p:cNvSpPr>
              <a:spLocks noChangeShapeType="1"/>
            </p:cNvSpPr>
            <p:nvPr/>
          </p:nvSpPr>
          <p:spPr bwMode="auto">
            <a:xfrm>
              <a:off x="1957" y="2383"/>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0" name="Line 63"/>
            <p:cNvSpPr>
              <a:spLocks noChangeShapeType="1"/>
            </p:cNvSpPr>
            <p:nvPr/>
          </p:nvSpPr>
          <p:spPr bwMode="auto">
            <a:xfrm flipH="1">
              <a:off x="3870" y="2383"/>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1" name="Rectangle 64"/>
            <p:cNvSpPr>
              <a:spLocks noChangeArrowheads="1"/>
            </p:cNvSpPr>
            <p:nvPr/>
          </p:nvSpPr>
          <p:spPr bwMode="auto">
            <a:xfrm>
              <a:off x="1802" y="2330"/>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10</a:t>
              </a:r>
              <a:endParaRPr lang="fr-FR" altLang="pt-PT" sz="825"/>
            </a:p>
          </p:txBody>
        </p:sp>
        <p:sp>
          <p:nvSpPr>
            <p:cNvPr id="16442" name="Line 65"/>
            <p:cNvSpPr>
              <a:spLocks noChangeShapeType="1"/>
            </p:cNvSpPr>
            <p:nvPr/>
          </p:nvSpPr>
          <p:spPr bwMode="auto">
            <a:xfrm>
              <a:off x="1957" y="2129"/>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3" name="Line 66"/>
            <p:cNvSpPr>
              <a:spLocks noChangeShapeType="1"/>
            </p:cNvSpPr>
            <p:nvPr/>
          </p:nvSpPr>
          <p:spPr bwMode="auto">
            <a:xfrm flipH="1">
              <a:off x="3870" y="2129"/>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4" name="Rectangle 67"/>
            <p:cNvSpPr>
              <a:spLocks noChangeArrowheads="1"/>
            </p:cNvSpPr>
            <p:nvPr/>
          </p:nvSpPr>
          <p:spPr bwMode="auto">
            <a:xfrm>
              <a:off x="1802" y="2076"/>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15</a:t>
              </a:r>
              <a:endParaRPr lang="fr-FR" altLang="pt-PT" sz="825"/>
            </a:p>
          </p:txBody>
        </p:sp>
        <p:sp>
          <p:nvSpPr>
            <p:cNvPr id="16445" name="Line 68"/>
            <p:cNvSpPr>
              <a:spLocks noChangeShapeType="1"/>
            </p:cNvSpPr>
            <p:nvPr/>
          </p:nvSpPr>
          <p:spPr bwMode="auto">
            <a:xfrm>
              <a:off x="1957" y="187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6" name="Line 69"/>
            <p:cNvSpPr>
              <a:spLocks noChangeShapeType="1"/>
            </p:cNvSpPr>
            <p:nvPr/>
          </p:nvSpPr>
          <p:spPr bwMode="auto">
            <a:xfrm flipH="1">
              <a:off x="3870" y="187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7" name="Rectangle 70"/>
            <p:cNvSpPr>
              <a:spLocks noChangeArrowheads="1"/>
            </p:cNvSpPr>
            <p:nvPr/>
          </p:nvSpPr>
          <p:spPr bwMode="auto">
            <a:xfrm>
              <a:off x="1802" y="1822"/>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20</a:t>
              </a:r>
              <a:endParaRPr lang="fr-FR" altLang="pt-PT" sz="825"/>
            </a:p>
          </p:txBody>
        </p:sp>
        <p:sp>
          <p:nvSpPr>
            <p:cNvPr id="16448" name="Line 71"/>
            <p:cNvSpPr>
              <a:spLocks noChangeShapeType="1"/>
            </p:cNvSpPr>
            <p:nvPr/>
          </p:nvSpPr>
          <p:spPr bwMode="auto">
            <a:xfrm>
              <a:off x="1957" y="1620"/>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49" name="Line 72"/>
            <p:cNvSpPr>
              <a:spLocks noChangeShapeType="1"/>
            </p:cNvSpPr>
            <p:nvPr/>
          </p:nvSpPr>
          <p:spPr bwMode="auto">
            <a:xfrm flipH="1">
              <a:off x="3870" y="1620"/>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0" name="Rectangle 73"/>
            <p:cNvSpPr>
              <a:spLocks noChangeArrowheads="1"/>
            </p:cNvSpPr>
            <p:nvPr/>
          </p:nvSpPr>
          <p:spPr bwMode="auto">
            <a:xfrm>
              <a:off x="1802" y="1567"/>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25</a:t>
              </a:r>
              <a:endParaRPr lang="fr-FR" altLang="pt-PT" sz="825"/>
            </a:p>
          </p:txBody>
        </p:sp>
        <p:sp>
          <p:nvSpPr>
            <p:cNvPr id="16451" name="Line 74"/>
            <p:cNvSpPr>
              <a:spLocks noChangeShapeType="1"/>
            </p:cNvSpPr>
            <p:nvPr/>
          </p:nvSpPr>
          <p:spPr bwMode="auto">
            <a:xfrm>
              <a:off x="1957" y="1366"/>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2" name="Line 75"/>
            <p:cNvSpPr>
              <a:spLocks noChangeShapeType="1"/>
            </p:cNvSpPr>
            <p:nvPr/>
          </p:nvSpPr>
          <p:spPr bwMode="auto">
            <a:xfrm flipH="1">
              <a:off x="3870" y="1366"/>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3" name="Rectangle 76"/>
            <p:cNvSpPr>
              <a:spLocks noChangeArrowheads="1"/>
            </p:cNvSpPr>
            <p:nvPr/>
          </p:nvSpPr>
          <p:spPr bwMode="auto">
            <a:xfrm>
              <a:off x="1802" y="1313"/>
              <a:ext cx="1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825">
                  <a:solidFill>
                    <a:srgbClr val="000000"/>
                  </a:solidFill>
                  <a:latin typeface="Helvetica" panose="020B0604020202020204" pitchFamily="34" charset="0"/>
                </a:rPr>
                <a:t>30</a:t>
              </a:r>
              <a:endParaRPr lang="fr-FR" altLang="pt-PT" sz="825"/>
            </a:p>
          </p:txBody>
        </p:sp>
        <p:sp>
          <p:nvSpPr>
            <p:cNvPr id="16454" name="Line 77"/>
            <p:cNvSpPr>
              <a:spLocks noChangeShapeType="1"/>
            </p:cNvSpPr>
            <p:nvPr/>
          </p:nvSpPr>
          <p:spPr bwMode="auto">
            <a:xfrm>
              <a:off x="1957" y="1366"/>
              <a:ext cx="19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5" name="Line 78"/>
            <p:cNvSpPr>
              <a:spLocks noChangeShapeType="1"/>
            </p:cNvSpPr>
            <p:nvPr/>
          </p:nvSpPr>
          <p:spPr bwMode="auto">
            <a:xfrm>
              <a:off x="1957" y="2892"/>
              <a:ext cx="19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6" name="Line 79"/>
            <p:cNvSpPr>
              <a:spLocks noChangeShapeType="1"/>
            </p:cNvSpPr>
            <p:nvPr/>
          </p:nvSpPr>
          <p:spPr bwMode="auto">
            <a:xfrm flipV="1">
              <a:off x="3893" y="1366"/>
              <a:ext cx="1" cy="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7" name="Line 80"/>
            <p:cNvSpPr>
              <a:spLocks noChangeShapeType="1"/>
            </p:cNvSpPr>
            <p:nvPr/>
          </p:nvSpPr>
          <p:spPr bwMode="auto">
            <a:xfrm flipV="1">
              <a:off x="1957" y="1366"/>
              <a:ext cx="1" cy="15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pt-PT" sz="1350"/>
            </a:p>
          </p:txBody>
        </p:sp>
        <p:sp>
          <p:nvSpPr>
            <p:cNvPr id="16458" name="Freeform 81"/>
            <p:cNvSpPr>
              <a:spLocks/>
            </p:cNvSpPr>
            <p:nvPr/>
          </p:nvSpPr>
          <p:spPr bwMode="auto">
            <a:xfrm>
              <a:off x="1957" y="1973"/>
              <a:ext cx="397" cy="914"/>
            </a:xfrm>
            <a:custGeom>
              <a:avLst/>
              <a:gdLst>
                <a:gd name="T0" fmla="*/ 4 w 397"/>
                <a:gd name="T1" fmla="*/ 896 h 914"/>
                <a:gd name="T2" fmla="*/ 9 w 397"/>
                <a:gd name="T3" fmla="*/ 870 h 914"/>
                <a:gd name="T4" fmla="*/ 17 w 397"/>
                <a:gd name="T5" fmla="*/ 847 h 914"/>
                <a:gd name="T6" fmla="*/ 22 w 397"/>
                <a:gd name="T7" fmla="*/ 821 h 914"/>
                <a:gd name="T8" fmla="*/ 31 w 397"/>
                <a:gd name="T9" fmla="*/ 803 h 914"/>
                <a:gd name="T10" fmla="*/ 35 w 397"/>
                <a:gd name="T11" fmla="*/ 776 h 914"/>
                <a:gd name="T12" fmla="*/ 44 w 397"/>
                <a:gd name="T13" fmla="*/ 758 h 914"/>
                <a:gd name="T14" fmla="*/ 49 w 397"/>
                <a:gd name="T15" fmla="*/ 731 h 914"/>
                <a:gd name="T16" fmla="*/ 58 w 397"/>
                <a:gd name="T17" fmla="*/ 714 h 914"/>
                <a:gd name="T18" fmla="*/ 62 w 397"/>
                <a:gd name="T19" fmla="*/ 691 h 914"/>
                <a:gd name="T20" fmla="*/ 71 w 397"/>
                <a:gd name="T21" fmla="*/ 673 h 914"/>
                <a:gd name="T22" fmla="*/ 75 w 397"/>
                <a:gd name="T23" fmla="*/ 651 h 914"/>
                <a:gd name="T24" fmla="*/ 84 w 397"/>
                <a:gd name="T25" fmla="*/ 633 h 914"/>
                <a:gd name="T26" fmla="*/ 89 w 397"/>
                <a:gd name="T27" fmla="*/ 611 h 914"/>
                <a:gd name="T28" fmla="*/ 98 w 397"/>
                <a:gd name="T29" fmla="*/ 593 h 914"/>
                <a:gd name="T30" fmla="*/ 102 w 397"/>
                <a:gd name="T31" fmla="*/ 575 h 914"/>
                <a:gd name="T32" fmla="*/ 111 w 397"/>
                <a:gd name="T33" fmla="*/ 557 h 914"/>
                <a:gd name="T34" fmla="*/ 116 w 397"/>
                <a:gd name="T35" fmla="*/ 535 h 914"/>
                <a:gd name="T36" fmla="*/ 125 w 397"/>
                <a:gd name="T37" fmla="*/ 522 h 914"/>
                <a:gd name="T38" fmla="*/ 129 w 397"/>
                <a:gd name="T39" fmla="*/ 499 h 914"/>
                <a:gd name="T40" fmla="*/ 138 w 397"/>
                <a:gd name="T41" fmla="*/ 486 h 914"/>
                <a:gd name="T42" fmla="*/ 142 w 397"/>
                <a:gd name="T43" fmla="*/ 468 h 914"/>
                <a:gd name="T44" fmla="*/ 151 w 397"/>
                <a:gd name="T45" fmla="*/ 450 h 914"/>
                <a:gd name="T46" fmla="*/ 156 w 397"/>
                <a:gd name="T47" fmla="*/ 432 h 914"/>
                <a:gd name="T48" fmla="*/ 174 w 397"/>
                <a:gd name="T49" fmla="*/ 401 h 914"/>
                <a:gd name="T50" fmla="*/ 178 w 397"/>
                <a:gd name="T51" fmla="*/ 379 h 914"/>
                <a:gd name="T52" fmla="*/ 196 w 397"/>
                <a:gd name="T53" fmla="*/ 352 h 914"/>
                <a:gd name="T54" fmla="*/ 205 w 397"/>
                <a:gd name="T55" fmla="*/ 321 h 914"/>
                <a:gd name="T56" fmla="*/ 223 w 397"/>
                <a:gd name="T57" fmla="*/ 294 h 914"/>
                <a:gd name="T58" fmla="*/ 227 w 397"/>
                <a:gd name="T59" fmla="*/ 276 h 914"/>
                <a:gd name="T60" fmla="*/ 245 w 397"/>
                <a:gd name="T61" fmla="*/ 249 h 914"/>
                <a:gd name="T62" fmla="*/ 254 w 397"/>
                <a:gd name="T63" fmla="*/ 223 h 914"/>
                <a:gd name="T64" fmla="*/ 272 w 397"/>
                <a:gd name="T65" fmla="*/ 196 h 914"/>
                <a:gd name="T66" fmla="*/ 281 w 397"/>
                <a:gd name="T67" fmla="*/ 174 h 914"/>
                <a:gd name="T68" fmla="*/ 299 w 397"/>
                <a:gd name="T69" fmla="*/ 151 h 914"/>
                <a:gd name="T70" fmla="*/ 312 w 397"/>
                <a:gd name="T71" fmla="*/ 129 h 914"/>
                <a:gd name="T72" fmla="*/ 325 w 397"/>
                <a:gd name="T73" fmla="*/ 107 h 914"/>
                <a:gd name="T74" fmla="*/ 339 w 397"/>
                <a:gd name="T75" fmla="*/ 84 h 914"/>
                <a:gd name="T76" fmla="*/ 348 w 397"/>
                <a:gd name="T77" fmla="*/ 67 h 914"/>
                <a:gd name="T78" fmla="*/ 365 w 397"/>
                <a:gd name="T79" fmla="*/ 44 h 914"/>
                <a:gd name="T80" fmla="*/ 379 w 397"/>
                <a:gd name="T81" fmla="*/ 26 h 914"/>
                <a:gd name="T82" fmla="*/ 388 w 397"/>
                <a:gd name="T83" fmla="*/ 9 h 9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7"/>
                <a:gd name="T127" fmla="*/ 0 h 914"/>
                <a:gd name="T128" fmla="*/ 397 w 397"/>
                <a:gd name="T129" fmla="*/ 914 h 9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7" h="914">
                  <a:moveTo>
                    <a:pt x="0" y="914"/>
                  </a:moveTo>
                  <a:lnTo>
                    <a:pt x="0" y="901"/>
                  </a:lnTo>
                  <a:lnTo>
                    <a:pt x="4" y="896"/>
                  </a:lnTo>
                  <a:lnTo>
                    <a:pt x="4" y="883"/>
                  </a:lnTo>
                  <a:lnTo>
                    <a:pt x="9" y="879"/>
                  </a:lnTo>
                  <a:lnTo>
                    <a:pt x="9" y="870"/>
                  </a:lnTo>
                  <a:lnTo>
                    <a:pt x="13" y="865"/>
                  </a:lnTo>
                  <a:lnTo>
                    <a:pt x="13" y="852"/>
                  </a:lnTo>
                  <a:lnTo>
                    <a:pt x="17" y="847"/>
                  </a:lnTo>
                  <a:lnTo>
                    <a:pt x="17" y="838"/>
                  </a:lnTo>
                  <a:lnTo>
                    <a:pt x="22" y="834"/>
                  </a:lnTo>
                  <a:lnTo>
                    <a:pt x="22" y="821"/>
                  </a:lnTo>
                  <a:lnTo>
                    <a:pt x="26" y="816"/>
                  </a:lnTo>
                  <a:lnTo>
                    <a:pt x="26" y="807"/>
                  </a:lnTo>
                  <a:lnTo>
                    <a:pt x="31" y="803"/>
                  </a:lnTo>
                  <a:lnTo>
                    <a:pt x="31" y="789"/>
                  </a:lnTo>
                  <a:lnTo>
                    <a:pt x="35" y="785"/>
                  </a:lnTo>
                  <a:lnTo>
                    <a:pt x="35" y="776"/>
                  </a:lnTo>
                  <a:lnTo>
                    <a:pt x="40" y="772"/>
                  </a:lnTo>
                  <a:lnTo>
                    <a:pt x="40" y="763"/>
                  </a:lnTo>
                  <a:lnTo>
                    <a:pt x="44" y="758"/>
                  </a:lnTo>
                  <a:lnTo>
                    <a:pt x="44" y="749"/>
                  </a:lnTo>
                  <a:lnTo>
                    <a:pt x="49" y="745"/>
                  </a:lnTo>
                  <a:lnTo>
                    <a:pt x="49" y="731"/>
                  </a:lnTo>
                  <a:lnTo>
                    <a:pt x="53" y="727"/>
                  </a:lnTo>
                  <a:lnTo>
                    <a:pt x="53" y="718"/>
                  </a:lnTo>
                  <a:lnTo>
                    <a:pt x="58" y="714"/>
                  </a:lnTo>
                  <a:lnTo>
                    <a:pt x="58" y="705"/>
                  </a:lnTo>
                  <a:lnTo>
                    <a:pt x="62" y="700"/>
                  </a:lnTo>
                  <a:lnTo>
                    <a:pt x="62" y="691"/>
                  </a:lnTo>
                  <a:lnTo>
                    <a:pt x="67" y="687"/>
                  </a:lnTo>
                  <a:lnTo>
                    <a:pt x="67" y="678"/>
                  </a:lnTo>
                  <a:lnTo>
                    <a:pt x="71" y="673"/>
                  </a:lnTo>
                  <a:lnTo>
                    <a:pt x="71" y="664"/>
                  </a:lnTo>
                  <a:lnTo>
                    <a:pt x="75" y="660"/>
                  </a:lnTo>
                  <a:lnTo>
                    <a:pt x="75" y="651"/>
                  </a:lnTo>
                  <a:lnTo>
                    <a:pt x="80" y="647"/>
                  </a:lnTo>
                  <a:lnTo>
                    <a:pt x="80" y="638"/>
                  </a:lnTo>
                  <a:lnTo>
                    <a:pt x="84" y="633"/>
                  </a:lnTo>
                  <a:lnTo>
                    <a:pt x="84" y="624"/>
                  </a:lnTo>
                  <a:lnTo>
                    <a:pt x="89" y="620"/>
                  </a:lnTo>
                  <a:lnTo>
                    <a:pt x="89" y="611"/>
                  </a:lnTo>
                  <a:lnTo>
                    <a:pt x="93" y="606"/>
                  </a:lnTo>
                  <a:lnTo>
                    <a:pt x="93" y="597"/>
                  </a:lnTo>
                  <a:lnTo>
                    <a:pt x="98" y="593"/>
                  </a:lnTo>
                  <a:lnTo>
                    <a:pt x="98" y="584"/>
                  </a:lnTo>
                  <a:lnTo>
                    <a:pt x="102" y="580"/>
                  </a:lnTo>
                  <a:lnTo>
                    <a:pt x="102" y="575"/>
                  </a:lnTo>
                  <a:lnTo>
                    <a:pt x="107" y="571"/>
                  </a:lnTo>
                  <a:lnTo>
                    <a:pt x="107" y="562"/>
                  </a:lnTo>
                  <a:lnTo>
                    <a:pt x="111" y="557"/>
                  </a:lnTo>
                  <a:lnTo>
                    <a:pt x="111" y="548"/>
                  </a:lnTo>
                  <a:lnTo>
                    <a:pt x="116" y="544"/>
                  </a:lnTo>
                  <a:lnTo>
                    <a:pt x="116" y="535"/>
                  </a:lnTo>
                  <a:lnTo>
                    <a:pt x="120" y="531"/>
                  </a:lnTo>
                  <a:lnTo>
                    <a:pt x="120" y="526"/>
                  </a:lnTo>
                  <a:lnTo>
                    <a:pt x="125" y="522"/>
                  </a:lnTo>
                  <a:lnTo>
                    <a:pt x="125" y="513"/>
                  </a:lnTo>
                  <a:lnTo>
                    <a:pt x="129" y="508"/>
                  </a:lnTo>
                  <a:lnTo>
                    <a:pt x="129" y="499"/>
                  </a:lnTo>
                  <a:lnTo>
                    <a:pt x="133" y="495"/>
                  </a:lnTo>
                  <a:lnTo>
                    <a:pt x="133" y="490"/>
                  </a:lnTo>
                  <a:lnTo>
                    <a:pt x="138" y="486"/>
                  </a:lnTo>
                  <a:lnTo>
                    <a:pt x="138" y="477"/>
                  </a:lnTo>
                  <a:lnTo>
                    <a:pt x="142" y="473"/>
                  </a:lnTo>
                  <a:lnTo>
                    <a:pt x="142" y="468"/>
                  </a:lnTo>
                  <a:lnTo>
                    <a:pt x="147" y="464"/>
                  </a:lnTo>
                  <a:lnTo>
                    <a:pt x="147" y="455"/>
                  </a:lnTo>
                  <a:lnTo>
                    <a:pt x="151" y="450"/>
                  </a:lnTo>
                  <a:lnTo>
                    <a:pt x="151" y="446"/>
                  </a:lnTo>
                  <a:lnTo>
                    <a:pt x="156" y="441"/>
                  </a:lnTo>
                  <a:lnTo>
                    <a:pt x="156" y="432"/>
                  </a:lnTo>
                  <a:lnTo>
                    <a:pt x="165" y="423"/>
                  </a:lnTo>
                  <a:lnTo>
                    <a:pt x="165" y="410"/>
                  </a:lnTo>
                  <a:lnTo>
                    <a:pt x="174" y="401"/>
                  </a:lnTo>
                  <a:lnTo>
                    <a:pt x="174" y="392"/>
                  </a:lnTo>
                  <a:lnTo>
                    <a:pt x="178" y="388"/>
                  </a:lnTo>
                  <a:lnTo>
                    <a:pt x="178" y="379"/>
                  </a:lnTo>
                  <a:lnTo>
                    <a:pt x="187" y="370"/>
                  </a:lnTo>
                  <a:lnTo>
                    <a:pt x="187" y="361"/>
                  </a:lnTo>
                  <a:lnTo>
                    <a:pt x="196" y="352"/>
                  </a:lnTo>
                  <a:lnTo>
                    <a:pt x="196" y="339"/>
                  </a:lnTo>
                  <a:lnTo>
                    <a:pt x="205" y="330"/>
                  </a:lnTo>
                  <a:lnTo>
                    <a:pt x="205" y="321"/>
                  </a:lnTo>
                  <a:lnTo>
                    <a:pt x="214" y="312"/>
                  </a:lnTo>
                  <a:lnTo>
                    <a:pt x="214" y="303"/>
                  </a:lnTo>
                  <a:lnTo>
                    <a:pt x="223" y="294"/>
                  </a:lnTo>
                  <a:lnTo>
                    <a:pt x="223" y="285"/>
                  </a:lnTo>
                  <a:lnTo>
                    <a:pt x="227" y="281"/>
                  </a:lnTo>
                  <a:lnTo>
                    <a:pt x="227" y="276"/>
                  </a:lnTo>
                  <a:lnTo>
                    <a:pt x="236" y="267"/>
                  </a:lnTo>
                  <a:lnTo>
                    <a:pt x="236" y="258"/>
                  </a:lnTo>
                  <a:lnTo>
                    <a:pt x="245" y="249"/>
                  </a:lnTo>
                  <a:lnTo>
                    <a:pt x="245" y="241"/>
                  </a:lnTo>
                  <a:lnTo>
                    <a:pt x="254" y="232"/>
                  </a:lnTo>
                  <a:lnTo>
                    <a:pt x="254" y="223"/>
                  </a:lnTo>
                  <a:lnTo>
                    <a:pt x="263" y="214"/>
                  </a:lnTo>
                  <a:lnTo>
                    <a:pt x="263" y="205"/>
                  </a:lnTo>
                  <a:lnTo>
                    <a:pt x="272" y="196"/>
                  </a:lnTo>
                  <a:lnTo>
                    <a:pt x="272" y="191"/>
                  </a:lnTo>
                  <a:lnTo>
                    <a:pt x="281" y="183"/>
                  </a:lnTo>
                  <a:lnTo>
                    <a:pt x="281" y="174"/>
                  </a:lnTo>
                  <a:lnTo>
                    <a:pt x="290" y="165"/>
                  </a:lnTo>
                  <a:lnTo>
                    <a:pt x="290" y="160"/>
                  </a:lnTo>
                  <a:lnTo>
                    <a:pt x="299" y="151"/>
                  </a:lnTo>
                  <a:lnTo>
                    <a:pt x="299" y="142"/>
                  </a:lnTo>
                  <a:lnTo>
                    <a:pt x="303" y="138"/>
                  </a:lnTo>
                  <a:lnTo>
                    <a:pt x="312" y="129"/>
                  </a:lnTo>
                  <a:lnTo>
                    <a:pt x="312" y="120"/>
                  </a:lnTo>
                  <a:lnTo>
                    <a:pt x="316" y="116"/>
                  </a:lnTo>
                  <a:lnTo>
                    <a:pt x="325" y="107"/>
                  </a:lnTo>
                  <a:lnTo>
                    <a:pt x="325" y="98"/>
                  </a:lnTo>
                  <a:lnTo>
                    <a:pt x="330" y="93"/>
                  </a:lnTo>
                  <a:lnTo>
                    <a:pt x="339" y="84"/>
                  </a:lnTo>
                  <a:lnTo>
                    <a:pt x="339" y="80"/>
                  </a:lnTo>
                  <a:lnTo>
                    <a:pt x="348" y="71"/>
                  </a:lnTo>
                  <a:lnTo>
                    <a:pt x="348" y="67"/>
                  </a:lnTo>
                  <a:lnTo>
                    <a:pt x="356" y="58"/>
                  </a:lnTo>
                  <a:lnTo>
                    <a:pt x="356" y="53"/>
                  </a:lnTo>
                  <a:lnTo>
                    <a:pt x="365" y="44"/>
                  </a:lnTo>
                  <a:lnTo>
                    <a:pt x="365" y="40"/>
                  </a:lnTo>
                  <a:lnTo>
                    <a:pt x="370" y="35"/>
                  </a:lnTo>
                  <a:lnTo>
                    <a:pt x="379" y="26"/>
                  </a:lnTo>
                  <a:lnTo>
                    <a:pt x="379" y="22"/>
                  </a:lnTo>
                  <a:lnTo>
                    <a:pt x="388" y="13"/>
                  </a:lnTo>
                  <a:lnTo>
                    <a:pt x="388" y="9"/>
                  </a:lnTo>
                  <a:lnTo>
                    <a:pt x="392" y="4"/>
                  </a:lnTo>
                  <a:lnTo>
                    <a:pt x="397"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sz="1350"/>
            </a:p>
          </p:txBody>
        </p:sp>
        <p:sp>
          <p:nvSpPr>
            <p:cNvPr id="16459" name="Freeform 82"/>
            <p:cNvSpPr>
              <a:spLocks/>
            </p:cNvSpPr>
            <p:nvPr/>
          </p:nvSpPr>
          <p:spPr bwMode="auto">
            <a:xfrm>
              <a:off x="2354" y="1584"/>
              <a:ext cx="566" cy="389"/>
            </a:xfrm>
            <a:custGeom>
              <a:avLst/>
              <a:gdLst>
                <a:gd name="T0" fmla="*/ 9 w 566"/>
                <a:gd name="T1" fmla="*/ 375 h 389"/>
                <a:gd name="T2" fmla="*/ 22 w 566"/>
                <a:gd name="T3" fmla="*/ 357 h 389"/>
                <a:gd name="T4" fmla="*/ 35 w 566"/>
                <a:gd name="T5" fmla="*/ 344 h 389"/>
                <a:gd name="T6" fmla="*/ 49 w 566"/>
                <a:gd name="T7" fmla="*/ 326 h 389"/>
                <a:gd name="T8" fmla="*/ 62 w 566"/>
                <a:gd name="T9" fmla="*/ 313 h 389"/>
                <a:gd name="T10" fmla="*/ 75 w 566"/>
                <a:gd name="T11" fmla="*/ 295 h 389"/>
                <a:gd name="T12" fmla="*/ 89 w 566"/>
                <a:gd name="T13" fmla="*/ 282 h 389"/>
                <a:gd name="T14" fmla="*/ 102 w 566"/>
                <a:gd name="T15" fmla="*/ 268 h 389"/>
                <a:gd name="T16" fmla="*/ 116 w 566"/>
                <a:gd name="T17" fmla="*/ 255 h 389"/>
                <a:gd name="T18" fmla="*/ 129 w 566"/>
                <a:gd name="T19" fmla="*/ 241 h 389"/>
                <a:gd name="T20" fmla="*/ 142 w 566"/>
                <a:gd name="T21" fmla="*/ 232 h 389"/>
                <a:gd name="T22" fmla="*/ 156 w 566"/>
                <a:gd name="T23" fmla="*/ 219 h 389"/>
                <a:gd name="T24" fmla="*/ 169 w 566"/>
                <a:gd name="T25" fmla="*/ 206 h 389"/>
                <a:gd name="T26" fmla="*/ 183 w 566"/>
                <a:gd name="T27" fmla="*/ 197 h 389"/>
                <a:gd name="T28" fmla="*/ 196 w 566"/>
                <a:gd name="T29" fmla="*/ 188 h 389"/>
                <a:gd name="T30" fmla="*/ 209 w 566"/>
                <a:gd name="T31" fmla="*/ 174 h 389"/>
                <a:gd name="T32" fmla="*/ 223 w 566"/>
                <a:gd name="T33" fmla="*/ 166 h 389"/>
                <a:gd name="T34" fmla="*/ 236 w 566"/>
                <a:gd name="T35" fmla="*/ 157 h 389"/>
                <a:gd name="T36" fmla="*/ 249 w 566"/>
                <a:gd name="T37" fmla="*/ 148 h 389"/>
                <a:gd name="T38" fmla="*/ 263 w 566"/>
                <a:gd name="T39" fmla="*/ 139 h 389"/>
                <a:gd name="T40" fmla="*/ 276 w 566"/>
                <a:gd name="T41" fmla="*/ 130 h 389"/>
                <a:gd name="T42" fmla="*/ 290 w 566"/>
                <a:gd name="T43" fmla="*/ 121 h 389"/>
                <a:gd name="T44" fmla="*/ 303 w 566"/>
                <a:gd name="T45" fmla="*/ 112 h 389"/>
                <a:gd name="T46" fmla="*/ 316 w 566"/>
                <a:gd name="T47" fmla="*/ 103 h 389"/>
                <a:gd name="T48" fmla="*/ 330 w 566"/>
                <a:gd name="T49" fmla="*/ 99 h 389"/>
                <a:gd name="T50" fmla="*/ 343 w 566"/>
                <a:gd name="T51" fmla="*/ 90 h 389"/>
                <a:gd name="T52" fmla="*/ 356 w 566"/>
                <a:gd name="T53" fmla="*/ 81 h 389"/>
                <a:gd name="T54" fmla="*/ 370 w 566"/>
                <a:gd name="T55" fmla="*/ 76 h 389"/>
                <a:gd name="T56" fmla="*/ 383 w 566"/>
                <a:gd name="T57" fmla="*/ 67 h 389"/>
                <a:gd name="T58" fmla="*/ 397 w 566"/>
                <a:gd name="T59" fmla="*/ 63 h 389"/>
                <a:gd name="T60" fmla="*/ 410 w 566"/>
                <a:gd name="T61" fmla="*/ 58 h 389"/>
                <a:gd name="T62" fmla="*/ 423 w 566"/>
                <a:gd name="T63" fmla="*/ 49 h 389"/>
                <a:gd name="T64" fmla="*/ 437 w 566"/>
                <a:gd name="T65" fmla="*/ 45 h 389"/>
                <a:gd name="T66" fmla="*/ 450 w 566"/>
                <a:gd name="T67" fmla="*/ 41 h 389"/>
                <a:gd name="T68" fmla="*/ 464 w 566"/>
                <a:gd name="T69" fmla="*/ 32 h 389"/>
                <a:gd name="T70" fmla="*/ 477 w 566"/>
                <a:gd name="T71" fmla="*/ 27 h 389"/>
                <a:gd name="T72" fmla="*/ 490 w 566"/>
                <a:gd name="T73" fmla="*/ 23 h 389"/>
                <a:gd name="T74" fmla="*/ 504 w 566"/>
                <a:gd name="T75" fmla="*/ 18 h 389"/>
                <a:gd name="T76" fmla="*/ 517 w 566"/>
                <a:gd name="T77" fmla="*/ 14 h 389"/>
                <a:gd name="T78" fmla="*/ 530 w 566"/>
                <a:gd name="T79" fmla="*/ 9 h 389"/>
                <a:gd name="T80" fmla="*/ 544 w 566"/>
                <a:gd name="T81" fmla="*/ 5 h 389"/>
                <a:gd name="T82" fmla="*/ 557 w 566"/>
                <a:gd name="T83" fmla="*/ 0 h 3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6"/>
                <a:gd name="T127" fmla="*/ 0 h 389"/>
                <a:gd name="T128" fmla="*/ 566 w 566"/>
                <a:gd name="T129" fmla="*/ 389 h 3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6" h="389">
                  <a:moveTo>
                    <a:pt x="0" y="389"/>
                  </a:moveTo>
                  <a:lnTo>
                    <a:pt x="9" y="380"/>
                  </a:lnTo>
                  <a:lnTo>
                    <a:pt x="9" y="375"/>
                  </a:lnTo>
                  <a:lnTo>
                    <a:pt x="13" y="371"/>
                  </a:lnTo>
                  <a:lnTo>
                    <a:pt x="22" y="362"/>
                  </a:lnTo>
                  <a:lnTo>
                    <a:pt x="22" y="357"/>
                  </a:lnTo>
                  <a:lnTo>
                    <a:pt x="26" y="353"/>
                  </a:lnTo>
                  <a:lnTo>
                    <a:pt x="31" y="348"/>
                  </a:lnTo>
                  <a:lnTo>
                    <a:pt x="35" y="344"/>
                  </a:lnTo>
                  <a:lnTo>
                    <a:pt x="44" y="335"/>
                  </a:lnTo>
                  <a:lnTo>
                    <a:pt x="44" y="331"/>
                  </a:lnTo>
                  <a:lnTo>
                    <a:pt x="49" y="326"/>
                  </a:lnTo>
                  <a:lnTo>
                    <a:pt x="53" y="322"/>
                  </a:lnTo>
                  <a:lnTo>
                    <a:pt x="58" y="317"/>
                  </a:lnTo>
                  <a:lnTo>
                    <a:pt x="62" y="313"/>
                  </a:lnTo>
                  <a:lnTo>
                    <a:pt x="67" y="308"/>
                  </a:lnTo>
                  <a:lnTo>
                    <a:pt x="75" y="299"/>
                  </a:lnTo>
                  <a:lnTo>
                    <a:pt x="75" y="295"/>
                  </a:lnTo>
                  <a:lnTo>
                    <a:pt x="80" y="290"/>
                  </a:lnTo>
                  <a:lnTo>
                    <a:pt x="84" y="286"/>
                  </a:lnTo>
                  <a:lnTo>
                    <a:pt x="89" y="282"/>
                  </a:lnTo>
                  <a:lnTo>
                    <a:pt x="93" y="277"/>
                  </a:lnTo>
                  <a:lnTo>
                    <a:pt x="98" y="273"/>
                  </a:lnTo>
                  <a:lnTo>
                    <a:pt x="102" y="268"/>
                  </a:lnTo>
                  <a:lnTo>
                    <a:pt x="107" y="264"/>
                  </a:lnTo>
                  <a:lnTo>
                    <a:pt x="111" y="259"/>
                  </a:lnTo>
                  <a:lnTo>
                    <a:pt x="116" y="255"/>
                  </a:lnTo>
                  <a:lnTo>
                    <a:pt x="120" y="250"/>
                  </a:lnTo>
                  <a:lnTo>
                    <a:pt x="125" y="246"/>
                  </a:lnTo>
                  <a:lnTo>
                    <a:pt x="129" y="241"/>
                  </a:lnTo>
                  <a:lnTo>
                    <a:pt x="133" y="237"/>
                  </a:lnTo>
                  <a:lnTo>
                    <a:pt x="138" y="232"/>
                  </a:lnTo>
                  <a:lnTo>
                    <a:pt x="142" y="232"/>
                  </a:lnTo>
                  <a:lnTo>
                    <a:pt x="147" y="228"/>
                  </a:lnTo>
                  <a:lnTo>
                    <a:pt x="151" y="224"/>
                  </a:lnTo>
                  <a:lnTo>
                    <a:pt x="156" y="219"/>
                  </a:lnTo>
                  <a:lnTo>
                    <a:pt x="160" y="215"/>
                  </a:lnTo>
                  <a:lnTo>
                    <a:pt x="165" y="210"/>
                  </a:lnTo>
                  <a:lnTo>
                    <a:pt x="169" y="206"/>
                  </a:lnTo>
                  <a:lnTo>
                    <a:pt x="174" y="206"/>
                  </a:lnTo>
                  <a:lnTo>
                    <a:pt x="178" y="201"/>
                  </a:lnTo>
                  <a:lnTo>
                    <a:pt x="183" y="197"/>
                  </a:lnTo>
                  <a:lnTo>
                    <a:pt x="187" y="192"/>
                  </a:lnTo>
                  <a:lnTo>
                    <a:pt x="191" y="188"/>
                  </a:lnTo>
                  <a:lnTo>
                    <a:pt x="196" y="188"/>
                  </a:lnTo>
                  <a:lnTo>
                    <a:pt x="200" y="183"/>
                  </a:lnTo>
                  <a:lnTo>
                    <a:pt x="205" y="179"/>
                  </a:lnTo>
                  <a:lnTo>
                    <a:pt x="209" y="174"/>
                  </a:lnTo>
                  <a:lnTo>
                    <a:pt x="214" y="170"/>
                  </a:lnTo>
                  <a:lnTo>
                    <a:pt x="218" y="170"/>
                  </a:lnTo>
                  <a:lnTo>
                    <a:pt x="223" y="166"/>
                  </a:lnTo>
                  <a:lnTo>
                    <a:pt x="227" y="161"/>
                  </a:lnTo>
                  <a:lnTo>
                    <a:pt x="232" y="161"/>
                  </a:lnTo>
                  <a:lnTo>
                    <a:pt x="236" y="157"/>
                  </a:lnTo>
                  <a:lnTo>
                    <a:pt x="241" y="152"/>
                  </a:lnTo>
                  <a:lnTo>
                    <a:pt x="245" y="148"/>
                  </a:lnTo>
                  <a:lnTo>
                    <a:pt x="249" y="148"/>
                  </a:lnTo>
                  <a:lnTo>
                    <a:pt x="254" y="143"/>
                  </a:lnTo>
                  <a:lnTo>
                    <a:pt x="258" y="139"/>
                  </a:lnTo>
                  <a:lnTo>
                    <a:pt x="263" y="139"/>
                  </a:lnTo>
                  <a:lnTo>
                    <a:pt x="267" y="134"/>
                  </a:lnTo>
                  <a:lnTo>
                    <a:pt x="272" y="130"/>
                  </a:lnTo>
                  <a:lnTo>
                    <a:pt x="276" y="130"/>
                  </a:lnTo>
                  <a:lnTo>
                    <a:pt x="281" y="125"/>
                  </a:lnTo>
                  <a:lnTo>
                    <a:pt x="285" y="121"/>
                  </a:lnTo>
                  <a:lnTo>
                    <a:pt x="290" y="121"/>
                  </a:lnTo>
                  <a:lnTo>
                    <a:pt x="294" y="116"/>
                  </a:lnTo>
                  <a:lnTo>
                    <a:pt x="299" y="116"/>
                  </a:lnTo>
                  <a:lnTo>
                    <a:pt x="303" y="112"/>
                  </a:lnTo>
                  <a:lnTo>
                    <a:pt x="307" y="107"/>
                  </a:lnTo>
                  <a:lnTo>
                    <a:pt x="312" y="107"/>
                  </a:lnTo>
                  <a:lnTo>
                    <a:pt x="316" y="103"/>
                  </a:lnTo>
                  <a:lnTo>
                    <a:pt x="321" y="103"/>
                  </a:lnTo>
                  <a:lnTo>
                    <a:pt x="325" y="99"/>
                  </a:lnTo>
                  <a:lnTo>
                    <a:pt x="330" y="99"/>
                  </a:lnTo>
                  <a:lnTo>
                    <a:pt x="334" y="94"/>
                  </a:lnTo>
                  <a:lnTo>
                    <a:pt x="339" y="90"/>
                  </a:lnTo>
                  <a:lnTo>
                    <a:pt x="343" y="90"/>
                  </a:lnTo>
                  <a:lnTo>
                    <a:pt x="348" y="85"/>
                  </a:lnTo>
                  <a:lnTo>
                    <a:pt x="352" y="85"/>
                  </a:lnTo>
                  <a:lnTo>
                    <a:pt x="356" y="81"/>
                  </a:lnTo>
                  <a:lnTo>
                    <a:pt x="361" y="81"/>
                  </a:lnTo>
                  <a:lnTo>
                    <a:pt x="365" y="76"/>
                  </a:lnTo>
                  <a:lnTo>
                    <a:pt x="370" y="76"/>
                  </a:lnTo>
                  <a:lnTo>
                    <a:pt x="374" y="72"/>
                  </a:lnTo>
                  <a:lnTo>
                    <a:pt x="379" y="72"/>
                  </a:lnTo>
                  <a:lnTo>
                    <a:pt x="383" y="67"/>
                  </a:lnTo>
                  <a:lnTo>
                    <a:pt x="388" y="67"/>
                  </a:lnTo>
                  <a:lnTo>
                    <a:pt x="392" y="63"/>
                  </a:lnTo>
                  <a:lnTo>
                    <a:pt x="397" y="63"/>
                  </a:lnTo>
                  <a:lnTo>
                    <a:pt x="401" y="58"/>
                  </a:lnTo>
                  <a:lnTo>
                    <a:pt x="406" y="58"/>
                  </a:lnTo>
                  <a:lnTo>
                    <a:pt x="410" y="58"/>
                  </a:lnTo>
                  <a:lnTo>
                    <a:pt x="414" y="54"/>
                  </a:lnTo>
                  <a:lnTo>
                    <a:pt x="419" y="54"/>
                  </a:lnTo>
                  <a:lnTo>
                    <a:pt x="423" y="49"/>
                  </a:lnTo>
                  <a:lnTo>
                    <a:pt x="428" y="49"/>
                  </a:lnTo>
                  <a:lnTo>
                    <a:pt x="432" y="45"/>
                  </a:lnTo>
                  <a:lnTo>
                    <a:pt x="437" y="45"/>
                  </a:lnTo>
                  <a:lnTo>
                    <a:pt x="441" y="41"/>
                  </a:lnTo>
                  <a:lnTo>
                    <a:pt x="446" y="41"/>
                  </a:lnTo>
                  <a:lnTo>
                    <a:pt x="450" y="41"/>
                  </a:lnTo>
                  <a:lnTo>
                    <a:pt x="455" y="36"/>
                  </a:lnTo>
                  <a:lnTo>
                    <a:pt x="459" y="36"/>
                  </a:lnTo>
                  <a:lnTo>
                    <a:pt x="464" y="32"/>
                  </a:lnTo>
                  <a:lnTo>
                    <a:pt x="468" y="32"/>
                  </a:lnTo>
                  <a:lnTo>
                    <a:pt x="472" y="32"/>
                  </a:lnTo>
                  <a:lnTo>
                    <a:pt x="477" y="27"/>
                  </a:lnTo>
                  <a:lnTo>
                    <a:pt x="481" y="27"/>
                  </a:lnTo>
                  <a:lnTo>
                    <a:pt x="486" y="27"/>
                  </a:lnTo>
                  <a:lnTo>
                    <a:pt x="490" y="23"/>
                  </a:lnTo>
                  <a:lnTo>
                    <a:pt x="495" y="23"/>
                  </a:lnTo>
                  <a:lnTo>
                    <a:pt x="499" y="18"/>
                  </a:lnTo>
                  <a:lnTo>
                    <a:pt x="504" y="18"/>
                  </a:lnTo>
                  <a:lnTo>
                    <a:pt x="508" y="18"/>
                  </a:lnTo>
                  <a:lnTo>
                    <a:pt x="513" y="14"/>
                  </a:lnTo>
                  <a:lnTo>
                    <a:pt x="517" y="14"/>
                  </a:lnTo>
                  <a:lnTo>
                    <a:pt x="522" y="14"/>
                  </a:lnTo>
                  <a:lnTo>
                    <a:pt x="526" y="9"/>
                  </a:lnTo>
                  <a:lnTo>
                    <a:pt x="530" y="9"/>
                  </a:lnTo>
                  <a:lnTo>
                    <a:pt x="535" y="9"/>
                  </a:lnTo>
                  <a:lnTo>
                    <a:pt x="539" y="5"/>
                  </a:lnTo>
                  <a:lnTo>
                    <a:pt x="544" y="5"/>
                  </a:lnTo>
                  <a:lnTo>
                    <a:pt x="548" y="5"/>
                  </a:lnTo>
                  <a:lnTo>
                    <a:pt x="553" y="0"/>
                  </a:lnTo>
                  <a:lnTo>
                    <a:pt x="557" y="0"/>
                  </a:lnTo>
                  <a:lnTo>
                    <a:pt x="562" y="0"/>
                  </a:lnTo>
                  <a:lnTo>
                    <a:pt x="566"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sz="1350"/>
            </a:p>
          </p:txBody>
        </p:sp>
        <p:sp>
          <p:nvSpPr>
            <p:cNvPr id="16460" name="Freeform 83"/>
            <p:cNvSpPr>
              <a:spLocks/>
            </p:cNvSpPr>
            <p:nvPr/>
          </p:nvSpPr>
          <p:spPr bwMode="auto">
            <a:xfrm>
              <a:off x="2920" y="1491"/>
              <a:ext cx="567" cy="93"/>
            </a:xfrm>
            <a:custGeom>
              <a:avLst/>
              <a:gdLst>
                <a:gd name="T0" fmla="*/ 9 w 567"/>
                <a:gd name="T1" fmla="*/ 89 h 93"/>
                <a:gd name="T2" fmla="*/ 22 w 567"/>
                <a:gd name="T3" fmla="*/ 84 h 93"/>
                <a:gd name="T4" fmla="*/ 36 w 567"/>
                <a:gd name="T5" fmla="*/ 80 h 93"/>
                <a:gd name="T6" fmla="*/ 49 w 567"/>
                <a:gd name="T7" fmla="*/ 76 h 93"/>
                <a:gd name="T8" fmla="*/ 63 w 567"/>
                <a:gd name="T9" fmla="*/ 76 h 93"/>
                <a:gd name="T10" fmla="*/ 76 w 567"/>
                <a:gd name="T11" fmla="*/ 71 h 93"/>
                <a:gd name="T12" fmla="*/ 89 w 567"/>
                <a:gd name="T13" fmla="*/ 67 h 93"/>
                <a:gd name="T14" fmla="*/ 103 w 567"/>
                <a:gd name="T15" fmla="*/ 62 h 93"/>
                <a:gd name="T16" fmla="*/ 116 w 567"/>
                <a:gd name="T17" fmla="*/ 62 h 93"/>
                <a:gd name="T18" fmla="*/ 130 w 567"/>
                <a:gd name="T19" fmla="*/ 58 h 93"/>
                <a:gd name="T20" fmla="*/ 143 w 567"/>
                <a:gd name="T21" fmla="*/ 53 h 93"/>
                <a:gd name="T22" fmla="*/ 156 w 567"/>
                <a:gd name="T23" fmla="*/ 53 h 93"/>
                <a:gd name="T24" fmla="*/ 170 w 567"/>
                <a:gd name="T25" fmla="*/ 49 h 93"/>
                <a:gd name="T26" fmla="*/ 183 w 567"/>
                <a:gd name="T27" fmla="*/ 49 h 93"/>
                <a:gd name="T28" fmla="*/ 196 w 567"/>
                <a:gd name="T29" fmla="*/ 44 h 93"/>
                <a:gd name="T30" fmla="*/ 210 w 567"/>
                <a:gd name="T31" fmla="*/ 44 h 93"/>
                <a:gd name="T32" fmla="*/ 223 w 567"/>
                <a:gd name="T33" fmla="*/ 40 h 93"/>
                <a:gd name="T34" fmla="*/ 237 w 567"/>
                <a:gd name="T35" fmla="*/ 40 h 93"/>
                <a:gd name="T36" fmla="*/ 250 w 567"/>
                <a:gd name="T37" fmla="*/ 35 h 93"/>
                <a:gd name="T38" fmla="*/ 263 w 567"/>
                <a:gd name="T39" fmla="*/ 35 h 93"/>
                <a:gd name="T40" fmla="*/ 277 w 567"/>
                <a:gd name="T41" fmla="*/ 31 h 93"/>
                <a:gd name="T42" fmla="*/ 290 w 567"/>
                <a:gd name="T43" fmla="*/ 31 h 93"/>
                <a:gd name="T44" fmla="*/ 303 w 567"/>
                <a:gd name="T45" fmla="*/ 26 h 93"/>
                <a:gd name="T46" fmla="*/ 317 w 567"/>
                <a:gd name="T47" fmla="*/ 26 h 93"/>
                <a:gd name="T48" fmla="*/ 330 w 567"/>
                <a:gd name="T49" fmla="*/ 22 h 93"/>
                <a:gd name="T50" fmla="*/ 344 w 567"/>
                <a:gd name="T51" fmla="*/ 22 h 93"/>
                <a:gd name="T52" fmla="*/ 357 w 567"/>
                <a:gd name="T53" fmla="*/ 22 h 93"/>
                <a:gd name="T54" fmla="*/ 370 w 567"/>
                <a:gd name="T55" fmla="*/ 18 h 93"/>
                <a:gd name="T56" fmla="*/ 384 w 567"/>
                <a:gd name="T57" fmla="*/ 18 h 93"/>
                <a:gd name="T58" fmla="*/ 397 w 567"/>
                <a:gd name="T59" fmla="*/ 18 h 93"/>
                <a:gd name="T60" fmla="*/ 411 w 567"/>
                <a:gd name="T61" fmla="*/ 13 h 93"/>
                <a:gd name="T62" fmla="*/ 424 w 567"/>
                <a:gd name="T63" fmla="*/ 13 h 93"/>
                <a:gd name="T64" fmla="*/ 437 w 567"/>
                <a:gd name="T65" fmla="*/ 13 h 93"/>
                <a:gd name="T66" fmla="*/ 451 w 567"/>
                <a:gd name="T67" fmla="*/ 9 h 93"/>
                <a:gd name="T68" fmla="*/ 464 w 567"/>
                <a:gd name="T69" fmla="*/ 9 h 93"/>
                <a:gd name="T70" fmla="*/ 477 w 567"/>
                <a:gd name="T71" fmla="*/ 9 h 93"/>
                <a:gd name="T72" fmla="*/ 491 w 567"/>
                <a:gd name="T73" fmla="*/ 9 h 93"/>
                <a:gd name="T74" fmla="*/ 504 w 567"/>
                <a:gd name="T75" fmla="*/ 4 h 93"/>
                <a:gd name="T76" fmla="*/ 518 w 567"/>
                <a:gd name="T77" fmla="*/ 4 h 93"/>
                <a:gd name="T78" fmla="*/ 531 w 567"/>
                <a:gd name="T79" fmla="*/ 4 h 93"/>
                <a:gd name="T80" fmla="*/ 544 w 567"/>
                <a:gd name="T81" fmla="*/ 4 h 93"/>
                <a:gd name="T82" fmla="*/ 558 w 567"/>
                <a:gd name="T83" fmla="*/ 4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7"/>
                <a:gd name="T127" fmla="*/ 0 h 93"/>
                <a:gd name="T128" fmla="*/ 567 w 567"/>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7" h="93">
                  <a:moveTo>
                    <a:pt x="0" y="93"/>
                  </a:moveTo>
                  <a:lnTo>
                    <a:pt x="5" y="89"/>
                  </a:lnTo>
                  <a:lnTo>
                    <a:pt x="9" y="89"/>
                  </a:lnTo>
                  <a:lnTo>
                    <a:pt x="14" y="89"/>
                  </a:lnTo>
                  <a:lnTo>
                    <a:pt x="18" y="84"/>
                  </a:lnTo>
                  <a:lnTo>
                    <a:pt x="22" y="84"/>
                  </a:lnTo>
                  <a:lnTo>
                    <a:pt x="27" y="84"/>
                  </a:lnTo>
                  <a:lnTo>
                    <a:pt x="31" y="80"/>
                  </a:lnTo>
                  <a:lnTo>
                    <a:pt x="36" y="80"/>
                  </a:lnTo>
                  <a:lnTo>
                    <a:pt x="40" y="80"/>
                  </a:lnTo>
                  <a:lnTo>
                    <a:pt x="45" y="80"/>
                  </a:lnTo>
                  <a:lnTo>
                    <a:pt x="49" y="76"/>
                  </a:lnTo>
                  <a:lnTo>
                    <a:pt x="54" y="76"/>
                  </a:lnTo>
                  <a:lnTo>
                    <a:pt x="58" y="76"/>
                  </a:lnTo>
                  <a:lnTo>
                    <a:pt x="63" y="76"/>
                  </a:lnTo>
                  <a:lnTo>
                    <a:pt x="67" y="71"/>
                  </a:lnTo>
                  <a:lnTo>
                    <a:pt x="72" y="71"/>
                  </a:lnTo>
                  <a:lnTo>
                    <a:pt x="76" y="71"/>
                  </a:lnTo>
                  <a:lnTo>
                    <a:pt x="80" y="71"/>
                  </a:lnTo>
                  <a:lnTo>
                    <a:pt x="85" y="67"/>
                  </a:lnTo>
                  <a:lnTo>
                    <a:pt x="89" y="67"/>
                  </a:lnTo>
                  <a:lnTo>
                    <a:pt x="94" y="67"/>
                  </a:lnTo>
                  <a:lnTo>
                    <a:pt x="98" y="67"/>
                  </a:lnTo>
                  <a:lnTo>
                    <a:pt x="103" y="62"/>
                  </a:lnTo>
                  <a:lnTo>
                    <a:pt x="107" y="62"/>
                  </a:lnTo>
                  <a:lnTo>
                    <a:pt x="112" y="62"/>
                  </a:lnTo>
                  <a:lnTo>
                    <a:pt x="116" y="62"/>
                  </a:lnTo>
                  <a:lnTo>
                    <a:pt x="121" y="58"/>
                  </a:lnTo>
                  <a:lnTo>
                    <a:pt x="125" y="58"/>
                  </a:lnTo>
                  <a:lnTo>
                    <a:pt x="130" y="58"/>
                  </a:lnTo>
                  <a:lnTo>
                    <a:pt x="134" y="58"/>
                  </a:lnTo>
                  <a:lnTo>
                    <a:pt x="138" y="58"/>
                  </a:lnTo>
                  <a:lnTo>
                    <a:pt x="143" y="53"/>
                  </a:lnTo>
                  <a:lnTo>
                    <a:pt x="147" y="53"/>
                  </a:lnTo>
                  <a:lnTo>
                    <a:pt x="152" y="53"/>
                  </a:lnTo>
                  <a:lnTo>
                    <a:pt x="156" y="53"/>
                  </a:lnTo>
                  <a:lnTo>
                    <a:pt x="161" y="53"/>
                  </a:lnTo>
                  <a:lnTo>
                    <a:pt x="165" y="49"/>
                  </a:lnTo>
                  <a:lnTo>
                    <a:pt x="170" y="49"/>
                  </a:lnTo>
                  <a:lnTo>
                    <a:pt x="174" y="49"/>
                  </a:lnTo>
                  <a:lnTo>
                    <a:pt x="179" y="49"/>
                  </a:lnTo>
                  <a:lnTo>
                    <a:pt x="183" y="49"/>
                  </a:lnTo>
                  <a:lnTo>
                    <a:pt x="187" y="44"/>
                  </a:lnTo>
                  <a:lnTo>
                    <a:pt x="192" y="44"/>
                  </a:lnTo>
                  <a:lnTo>
                    <a:pt x="196" y="44"/>
                  </a:lnTo>
                  <a:lnTo>
                    <a:pt x="201" y="44"/>
                  </a:lnTo>
                  <a:lnTo>
                    <a:pt x="205" y="44"/>
                  </a:lnTo>
                  <a:lnTo>
                    <a:pt x="210" y="44"/>
                  </a:lnTo>
                  <a:lnTo>
                    <a:pt x="214" y="40"/>
                  </a:lnTo>
                  <a:lnTo>
                    <a:pt x="219" y="40"/>
                  </a:lnTo>
                  <a:lnTo>
                    <a:pt x="223" y="40"/>
                  </a:lnTo>
                  <a:lnTo>
                    <a:pt x="228" y="40"/>
                  </a:lnTo>
                  <a:lnTo>
                    <a:pt x="232" y="40"/>
                  </a:lnTo>
                  <a:lnTo>
                    <a:pt x="237" y="40"/>
                  </a:lnTo>
                  <a:lnTo>
                    <a:pt x="241" y="35"/>
                  </a:lnTo>
                  <a:lnTo>
                    <a:pt x="245" y="35"/>
                  </a:lnTo>
                  <a:lnTo>
                    <a:pt x="250" y="35"/>
                  </a:lnTo>
                  <a:lnTo>
                    <a:pt x="254" y="35"/>
                  </a:lnTo>
                  <a:lnTo>
                    <a:pt x="259" y="35"/>
                  </a:lnTo>
                  <a:lnTo>
                    <a:pt x="263" y="35"/>
                  </a:lnTo>
                  <a:lnTo>
                    <a:pt x="268" y="31"/>
                  </a:lnTo>
                  <a:lnTo>
                    <a:pt x="272" y="31"/>
                  </a:lnTo>
                  <a:lnTo>
                    <a:pt x="277" y="31"/>
                  </a:lnTo>
                  <a:lnTo>
                    <a:pt x="281" y="31"/>
                  </a:lnTo>
                  <a:lnTo>
                    <a:pt x="286" y="31"/>
                  </a:lnTo>
                  <a:lnTo>
                    <a:pt x="290" y="31"/>
                  </a:lnTo>
                  <a:lnTo>
                    <a:pt x="295" y="31"/>
                  </a:lnTo>
                  <a:lnTo>
                    <a:pt x="299" y="26"/>
                  </a:lnTo>
                  <a:lnTo>
                    <a:pt x="303" y="26"/>
                  </a:lnTo>
                  <a:lnTo>
                    <a:pt x="308" y="26"/>
                  </a:lnTo>
                  <a:lnTo>
                    <a:pt x="312" y="26"/>
                  </a:lnTo>
                  <a:lnTo>
                    <a:pt x="317" y="26"/>
                  </a:lnTo>
                  <a:lnTo>
                    <a:pt x="321" y="26"/>
                  </a:lnTo>
                  <a:lnTo>
                    <a:pt x="326" y="26"/>
                  </a:lnTo>
                  <a:lnTo>
                    <a:pt x="330" y="22"/>
                  </a:lnTo>
                  <a:lnTo>
                    <a:pt x="335" y="22"/>
                  </a:lnTo>
                  <a:lnTo>
                    <a:pt x="339" y="22"/>
                  </a:lnTo>
                  <a:lnTo>
                    <a:pt x="344" y="22"/>
                  </a:lnTo>
                  <a:lnTo>
                    <a:pt x="348" y="22"/>
                  </a:lnTo>
                  <a:lnTo>
                    <a:pt x="353" y="22"/>
                  </a:lnTo>
                  <a:lnTo>
                    <a:pt x="357" y="22"/>
                  </a:lnTo>
                  <a:lnTo>
                    <a:pt x="361" y="22"/>
                  </a:lnTo>
                  <a:lnTo>
                    <a:pt x="366" y="18"/>
                  </a:lnTo>
                  <a:lnTo>
                    <a:pt x="370" y="18"/>
                  </a:lnTo>
                  <a:lnTo>
                    <a:pt x="375" y="18"/>
                  </a:lnTo>
                  <a:lnTo>
                    <a:pt x="379" y="18"/>
                  </a:lnTo>
                  <a:lnTo>
                    <a:pt x="384" y="18"/>
                  </a:lnTo>
                  <a:lnTo>
                    <a:pt x="388" y="18"/>
                  </a:lnTo>
                  <a:lnTo>
                    <a:pt x="393" y="18"/>
                  </a:lnTo>
                  <a:lnTo>
                    <a:pt x="397" y="18"/>
                  </a:lnTo>
                  <a:lnTo>
                    <a:pt x="402" y="18"/>
                  </a:lnTo>
                  <a:lnTo>
                    <a:pt x="406" y="13"/>
                  </a:lnTo>
                  <a:lnTo>
                    <a:pt x="411" y="13"/>
                  </a:lnTo>
                  <a:lnTo>
                    <a:pt x="415" y="13"/>
                  </a:lnTo>
                  <a:lnTo>
                    <a:pt x="419" y="13"/>
                  </a:lnTo>
                  <a:lnTo>
                    <a:pt x="424" y="13"/>
                  </a:lnTo>
                  <a:lnTo>
                    <a:pt x="428" y="13"/>
                  </a:lnTo>
                  <a:lnTo>
                    <a:pt x="433" y="13"/>
                  </a:lnTo>
                  <a:lnTo>
                    <a:pt x="437" y="13"/>
                  </a:lnTo>
                  <a:lnTo>
                    <a:pt x="442" y="13"/>
                  </a:lnTo>
                  <a:lnTo>
                    <a:pt x="446" y="13"/>
                  </a:lnTo>
                  <a:lnTo>
                    <a:pt x="451" y="9"/>
                  </a:lnTo>
                  <a:lnTo>
                    <a:pt x="455" y="9"/>
                  </a:lnTo>
                  <a:lnTo>
                    <a:pt x="460" y="9"/>
                  </a:lnTo>
                  <a:lnTo>
                    <a:pt x="464" y="9"/>
                  </a:lnTo>
                  <a:lnTo>
                    <a:pt x="469" y="9"/>
                  </a:lnTo>
                  <a:lnTo>
                    <a:pt x="473" y="9"/>
                  </a:lnTo>
                  <a:lnTo>
                    <a:pt x="477" y="9"/>
                  </a:lnTo>
                  <a:lnTo>
                    <a:pt x="482" y="9"/>
                  </a:lnTo>
                  <a:lnTo>
                    <a:pt x="486" y="9"/>
                  </a:lnTo>
                  <a:lnTo>
                    <a:pt x="491" y="9"/>
                  </a:lnTo>
                  <a:lnTo>
                    <a:pt x="495" y="9"/>
                  </a:lnTo>
                  <a:lnTo>
                    <a:pt x="500" y="9"/>
                  </a:lnTo>
                  <a:lnTo>
                    <a:pt x="504" y="4"/>
                  </a:lnTo>
                  <a:lnTo>
                    <a:pt x="509" y="4"/>
                  </a:lnTo>
                  <a:lnTo>
                    <a:pt x="513" y="4"/>
                  </a:lnTo>
                  <a:lnTo>
                    <a:pt x="518" y="4"/>
                  </a:lnTo>
                  <a:lnTo>
                    <a:pt x="522" y="4"/>
                  </a:lnTo>
                  <a:lnTo>
                    <a:pt x="527" y="4"/>
                  </a:lnTo>
                  <a:lnTo>
                    <a:pt x="531" y="4"/>
                  </a:lnTo>
                  <a:lnTo>
                    <a:pt x="535" y="4"/>
                  </a:lnTo>
                  <a:lnTo>
                    <a:pt x="540" y="4"/>
                  </a:lnTo>
                  <a:lnTo>
                    <a:pt x="544" y="4"/>
                  </a:lnTo>
                  <a:lnTo>
                    <a:pt x="549" y="4"/>
                  </a:lnTo>
                  <a:lnTo>
                    <a:pt x="553" y="4"/>
                  </a:lnTo>
                  <a:lnTo>
                    <a:pt x="558" y="4"/>
                  </a:lnTo>
                  <a:lnTo>
                    <a:pt x="562" y="0"/>
                  </a:lnTo>
                  <a:lnTo>
                    <a:pt x="567"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sz="1350"/>
            </a:p>
          </p:txBody>
        </p:sp>
        <p:sp>
          <p:nvSpPr>
            <p:cNvPr id="16461" name="Freeform 84"/>
            <p:cNvSpPr>
              <a:spLocks/>
            </p:cNvSpPr>
            <p:nvPr/>
          </p:nvSpPr>
          <p:spPr bwMode="auto">
            <a:xfrm>
              <a:off x="3487" y="1473"/>
              <a:ext cx="406" cy="18"/>
            </a:xfrm>
            <a:custGeom>
              <a:avLst/>
              <a:gdLst>
                <a:gd name="T0" fmla="*/ 4 w 406"/>
                <a:gd name="T1" fmla="*/ 18 h 18"/>
                <a:gd name="T2" fmla="*/ 13 w 406"/>
                <a:gd name="T3" fmla="*/ 18 h 18"/>
                <a:gd name="T4" fmla="*/ 22 w 406"/>
                <a:gd name="T5" fmla="*/ 18 h 18"/>
                <a:gd name="T6" fmla="*/ 31 w 406"/>
                <a:gd name="T7" fmla="*/ 18 h 18"/>
                <a:gd name="T8" fmla="*/ 40 w 406"/>
                <a:gd name="T9" fmla="*/ 18 h 18"/>
                <a:gd name="T10" fmla="*/ 49 w 406"/>
                <a:gd name="T11" fmla="*/ 18 h 18"/>
                <a:gd name="T12" fmla="*/ 58 w 406"/>
                <a:gd name="T13" fmla="*/ 18 h 18"/>
                <a:gd name="T14" fmla="*/ 67 w 406"/>
                <a:gd name="T15" fmla="*/ 13 h 18"/>
                <a:gd name="T16" fmla="*/ 75 w 406"/>
                <a:gd name="T17" fmla="*/ 13 h 18"/>
                <a:gd name="T18" fmla="*/ 84 w 406"/>
                <a:gd name="T19" fmla="*/ 13 h 18"/>
                <a:gd name="T20" fmla="*/ 93 w 406"/>
                <a:gd name="T21" fmla="*/ 13 h 18"/>
                <a:gd name="T22" fmla="*/ 102 w 406"/>
                <a:gd name="T23" fmla="*/ 13 h 18"/>
                <a:gd name="T24" fmla="*/ 111 w 406"/>
                <a:gd name="T25" fmla="*/ 13 h 18"/>
                <a:gd name="T26" fmla="*/ 120 w 406"/>
                <a:gd name="T27" fmla="*/ 13 h 18"/>
                <a:gd name="T28" fmla="*/ 129 w 406"/>
                <a:gd name="T29" fmla="*/ 13 h 18"/>
                <a:gd name="T30" fmla="*/ 138 w 406"/>
                <a:gd name="T31" fmla="*/ 13 h 18"/>
                <a:gd name="T32" fmla="*/ 147 w 406"/>
                <a:gd name="T33" fmla="*/ 9 h 18"/>
                <a:gd name="T34" fmla="*/ 156 w 406"/>
                <a:gd name="T35" fmla="*/ 9 h 18"/>
                <a:gd name="T36" fmla="*/ 165 w 406"/>
                <a:gd name="T37" fmla="*/ 9 h 18"/>
                <a:gd name="T38" fmla="*/ 174 w 406"/>
                <a:gd name="T39" fmla="*/ 9 h 18"/>
                <a:gd name="T40" fmla="*/ 183 w 406"/>
                <a:gd name="T41" fmla="*/ 9 h 18"/>
                <a:gd name="T42" fmla="*/ 191 w 406"/>
                <a:gd name="T43" fmla="*/ 9 h 18"/>
                <a:gd name="T44" fmla="*/ 200 w 406"/>
                <a:gd name="T45" fmla="*/ 9 h 18"/>
                <a:gd name="T46" fmla="*/ 209 w 406"/>
                <a:gd name="T47" fmla="*/ 9 h 18"/>
                <a:gd name="T48" fmla="*/ 218 w 406"/>
                <a:gd name="T49" fmla="*/ 9 h 18"/>
                <a:gd name="T50" fmla="*/ 227 w 406"/>
                <a:gd name="T51" fmla="*/ 9 h 18"/>
                <a:gd name="T52" fmla="*/ 236 w 406"/>
                <a:gd name="T53" fmla="*/ 9 h 18"/>
                <a:gd name="T54" fmla="*/ 245 w 406"/>
                <a:gd name="T55" fmla="*/ 9 h 18"/>
                <a:gd name="T56" fmla="*/ 254 w 406"/>
                <a:gd name="T57" fmla="*/ 4 h 18"/>
                <a:gd name="T58" fmla="*/ 263 w 406"/>
                <a:gd name="T59" fmla="*/ 4 h 18"/>
                <a:gd name="T60" fmla="*/ 272 w 406"/>
                <a:gd name="T61" fmla="*/ 4 h 18"/>
                <a:gd name="T62" fmla="*/ 281 w 406"/>
                <a:gd name="T63" fmla="*/ 4 h 18"/>
                <a:gd name="T64" fmla="*/ 290 w 406"/>
                <a:gd name="T65" fmla="*/ 4 h 18"/>
                <a:gd name="T66" fmla="*/ 299 w 406"/>
                <a:gd name="T67" fmla="*/ 4 h 18"/>
                <a:gd name="T68" fmla="*/ 307 w 406"/>
                <a:gd name="T69" fmla="*/ 4 h 18"/>
                <a:gd name="T70" fmla="*/ 316 w 406"/>
                <a:gd name="T71" fmla="*/ 4 h 18"/>
                <a:gd name="T72" fmla="*/ 325 w 406"/>
                <a:gd name="T73" fmla="*/ 4 h 18"/>
                <a:gd name="T74" fmla="*/ 334 w 406"/>
                <a:gd name="T75" fmla="*/ 4 h 18"/>
                <a:gd name="T76" fmla="*/ 343 w 406"/>
                <a:gd name="T77" fmla="*/ 4 h 18"/>
                <a:gd name="T78" fmla="*/ 352 w 406"/>
                <a:gd name="T79" fmla="*/ 4 h 18"/>
                <a:gd name="T80" fmla="*/ 361 w 406"/>
                <a:gd name="T81" fmla="*/ 4 h 18"/>
                <a:gd name="T82" fmla="*/ 370 w 406"/>
                <a:gd name="T83" fmla="*/ 4 h 18"/>
                <a:gd name="T84" fmla="*/ 379 w 406"/>
                <a:gd name="T85" fmla="*/ 4 h 18"/>
                <a:gd name="T86" fmla="*/ 388 w 406"/>
                <a:gd name="T87" fmla="*/ 4 h 18"/>
                <a:gd name="T88" fmla="*/ 397 w 406"/>
                <a:gd name="T89" fmla="*/ 0 h 18"/>
                <a:gd name="T90" fmla="*/ 406 w 406"/>
                <a:gd name="T91" fmla="*/ 0 h 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6"/>
                <a:gd name="T139" fmla="*/ 0 h 18"/>
                <a:gd name="T140" fmla="*/ 406 w 406"/>
                <a:gd name="T141" fmla="*/ 18 h 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6" h="18">
                  <a:moveTo>
                    <a:pt x="0" y="18"/>
                  </a:moveTo>
                  <a:lnTo>
                    <a:pt x="4" y="18"/>
                  </a:lnTo>
                  <a:lnTo>
                    <a:pt x="9" y="18"/>
                  </a:lnTo>
                  <a:lnTo>
                    <a:pt x="13" y="18"/>
                  </a:lnTo>
                  <a:lnTo>
                    <a:pt x="18" y="18"/>
                  </a:lnTo>
                  <a:lnTo>
                    <a:pt x="22" y="18"/>
                  </a:lnTo>
                  <a:lnTo>
                    <a:pt x="26" y="18"/>
                  </a:lnTo>
                  <a:lnTo>
                    <a:pt x="31" y="18"/>
                  </a:lnTo>
                  <a:lnTo>
                    <a:pt x="35" y="18"/>
                  </a:lnTo>
                  <a:lnTo>
                    <a:pt x="40" y="18"/>
                  </a:lnTo>
                  <a:lnTo>
                    <a:pt x="44" y="18"/>
                  </a:lnTo>
                  <a:lnTo>
                    <a:pt x="49" y="18"/>
                  </a:lnTo>
                  <a:lnTo>
                    <a:pt x="53" y="18"/>
                  </a:lnTo>
                  <a:lnTo>
                    <a:pt x="58" y="18"/>
                  </a:lnTo>
                  <a:lnTo>
                    <a:pt x="62" y="13"/>
                  </a:lnTo>
                  <a:lnTo>
                    <a:pt x="67" y="13"/>
                  </a:lnTo>
                  <a:lnTo>
                    <a:pt x="71" y="13"/>
                  </a:lnTo>
                  <a:lnTo>
                    <a:pt x="75" y="13"/>
                  </a:lnTo>
                  <a:lnTo>
                    <a:pt x="80" y="13"/>
                  </a:lnTo>
                  <a:lnTo>
                    <a:pt x="84" y="13"/>
                  </a:lnTo>
                  <a:lnTo>
                    <a:pt x="89" y="13"/>
                  </a:lnTo>
                  <a:lnTo>
                    <a:pt x="93" y="13"/>
                  </a:lnTo>
                  <a:lnTo>
                    <a:pt x="98" y="13"/>
                  </a:lnTo>
                  <a:lnTo>
                    <a:pt x="102" y="13"/>
                  </a:lnTo>
                  <a:lnTo>
                    <a:pt x="107" y="13"/>
                  </a:lnTo>
                  <a:lnTo>
                    <a:pt x="111" y="13"/>
                  </a:lnTo>
                  <a:lnTo>
                    <a:pt x="116" y="13"/>
                  </a:lnTo>
                  <a:lnTo>
                    <a:pt x="120" y="13"/>
                  </a:lnTo>
                  <a:lnTo>
                    <a:pt x="125" y="13"/>
                  </a:lnTo>
                  <a:lnTo>
                    <a:pt x="129" y="13"/>
                  </a:lnTo>
                  <a:lnTo>
                    <a:pt x="133" y="13"/>
                  </a:lnTo>
                  <a:lnTo>
                    <a:pt x="138" y="13"/>
                  </a:lnTo>
                  <a:lnTo>
                    <a:pt x="142" y="9"/>
                  </a:lnTo>
                  <a:lnTo>
                    <a:pt x="147" y="9"/>
                  </a:lnTo>
                  <a:lnTo>
                    <a:pt x="151" y="9"/>
                  </a:lnTo>
                  <a:lnTo>
                    <a:pt x="156" y="9"/>
                  </a:lnTo>
                  <a:lnTo>
                    <a:pt x="160" y="9"/>
                  </a:lnTo>
                  <a:lnTo>
                    <a:pt x="165" y="9"/>
                  </a:lnTo>
                  <a:lnTo>
                    <a:pt x="169" y="9"/>
                  </a:lnTo>
                  <a:lnTo>
                    <a:pt x="174" y="9"/>
                  </a:lnTo>
                  <a:lnTo>
                    <a:pt x="178" y="9"/>
                  </a:lnTo>
                  <a:lnTo>
                    <a:pt x="183" y="9"/>
                  </a:lnTo>
                  <a:lnTo>
                    <a:pt x="187" y="9"/>
                  </a:lnTo>
                  <a:lnTo>
                    <a:pt x="191" y="9"/>
                  </a:lnTo>
                  <a:lnTo>
                    <a:pt x="196" y="9"/>
                  </a:lnTo>
                  <a:lnTo>
                    <a:pt x="200" y="9"/>
                  </a:lnTo>
                  <a:lnTo>
                    <a:pt x="205" y="9"/>
                  </a:lnTo>
                  <a:lnTo>
                    <a:pt x="209" y="9"/>
                  </a:lnTo>
                  <a:lnTo>
                    <a:pt x="214" y="9"/>
                  </a:lnTo>
                  <a:lnTo>
                    <a:pt x="218" y="9"/>
                  </a:lnTo>
                  <a:lnTo>
                    <a:pt x="223" y="9"/>
                  </a:lnTo>
                  <a:lnTo>
                    <a:pt x="227" y="9"/>
                  </a:lnTo>
                  <a:lnTo>
                    <a:pt x="232" y="9"/>
                  </a:lnTo>
                  <a:lnTo>
                    <a:pt x="236" y="9"/>
                  </a:lnTo>
                  <a:lnTo>
                    <a:pt x="241" y="9"/>
                  </a:lnTo>
                  <a:lnTo>
                    <a:pt x="245" y="9"/>
                  </a:lnTo>
                  <a:lnTo>
                    <a:pt x="249" y="4"/>
                  </a:lnTo>
                  <a:lnTo>
                    <a:pt x="254" y="4"/>
                  </a:lnTo>
                  <a:lnTo>
                    <a:pt x="258" y="4"/>
                  </a:lnTo>
                  <a:lnTo>
                    <a:pt x="263" y="4"/>
                  </a:lnTo>
                  <a:lnTo>
                    <a:pt x="267" y="4"/>
                  </a:lnTo>
                  <a:lnTo>
                    <a:pt x="272" y="4"/>
                  </a:lnTo>
                  <a:lnTo>
                    <a:pt x="276" y="4"/>
                  </a:lnTo>
                  <a:lnTo>
                    <a:pt x="281" y="4"/>
                  </a:lnTo>
                  <a:lnTo>
                    <a:pt x="285" y="4"/>
                  </a:lnTo>
                  <a:lnTo>
                    <a:pt x="290" y="4"/>
                  </a:lnTo>
                  <a:lnTo>
                    <a:pt x="294" y="4"/>
                  </a:lnTo>
                  <a:lnTo>
                    <a:pt x="299" y="4"/>
                  </a:lnTo>
                  <a:lnTo>
                    <a:pt x="303" y="4"/>
                  </a:lnTo>
                  <a:lnTo>
                    <a:pt x="307" y="4"/>
                  </a:lnTo>
                  <a:lnTo>
                    <a:pt x="312" y="4"/>
                  </a:lnTo>
                  <a:lnTo>
                    <a:pt x="316" y="4"/>
                  </a:lnTo>
                  <a:lnTo>
                    <a:pt x="321" y="4"/>
                  </a:lnTo>
                  <a:lnTo>
                    <a:pt x="325" y="4"/>
                  </a:lnTo>
                  <a:lnTo>
                    <a:pt x="330" y="4"/>
                  </a:lnTo>
                  <a:lnTo>
                    <a:pt x="334" y="4"/>
                  </a:lnTo>
                  <a:lnTo>
                    <a:pt x="339" y="4"/>
                  </a:lnTo>
                  <a:lnTo>
                    <a:pt x="343" y="4"/>
                  </a:lnTo>
                  <a:lnTo>
                    <a:pt x="348" y="4"/>
                  </a:lnTo>
                  <a:lnTo>
                    <a:pt x="352" y="4"/>
                  </a:lnTo>
                  <a:lnTo>
                    <a:pt x="357" y="4"/>
                  </a:lnTo>
                  <a:lnTo>
                    <a:pt x="361" y="4"/>
                  </a:lnTo>
                  <a:lnTo>
                    <a:pt x="365" y="4"/>
                  </a:lnTo>
                  <a:lnTo>
                    <a:pt x="370" y="4"/>
                  </a:lnTo>
                  <a:lnTo>
                    <a:pt x="374" y="4"/>
                  </a:lnTo>
                  <a:lnTo>
                    <a:pt x="379" y="4"/>
                  </a:lnTo>
                  <a:lnTo>
                    <a:pt x="383" y="4"/>
                  </a:lnTo>
                  <a:lnTo>
                    <a:pt x="388" y="4"/>
                  </a:lnTo>
                  <a:lnTo>
                    <a:pt x="392" y="4"/>
                  </a:lnTo>
                  <a:lnTo>
                    <a:pt x="397" y="0"/>
                  </a:lnTo>
                  <a:lnTo>
                    <a:pt x="401" y="0"/>
                  </a:lnTo>
                  <a:lnTo>
                    <a:pt x="406"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PT" sz="1350"/>
            </a:p>
          </p:txBody>
        </p:sp>
        <p:sp>
          <p:nvSpPr>
            <p:cNvPr id="16462" name="Rectangle 85"/>
            <p:cNvSpPr>
              <a:spLocks noChangeArrowheads="1"/>
            </p:cNvSpPr>
            <p:nvPr/>
          </p:nvSpPr>
          <p:spPr bwMode="auto">
            <a:xfrm>
              <a:off x="3251" y="3068"/>
              <a:ext cx="2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200" dirty="0">
                  <a:solidFill>
                    <a:srgbClr val="000000"/>
                  </a:solidFill>
                  <a:latin typeface="Helvetica" panose="020B0604020202020204" pitchFamily="34" charset="0"/>
                </a:rPr>
                <a:t>Dias</a:t>
              </a:r>
              <a:endParaRPr lang="fr-FR" altLang="pt-PT" sz="1200" dirty="0"/>
            </a:p>
          </p:txBody>
        </p:sp>
        <p:sp>
          <p:nvSpPr>
            <p:cNvPr id="16463" name="Rectangle 86"/>
            <p:cNvSpPr>
              <a:spLocks noChangeArrowheads="1"/>
            </p:cNvSpPr>
            <p:nvPr/>
          </p:nvSpPr>
          <p:spPr bwMode="auto">
            <a:xfrm rot="16200000">
              <a:off x="1096" y="2070"/>
              <a:ext cx="9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200" dirty="0" err="1">
                  <a:solidFill>
                    <a:srgbClr val="000000"/>
                  </a:solidFill>
                  <a:latin typeface="Helvetica" panose="020B0604020202020204" pitchFamily="34" charset="0"/>
                </a:rPr>
                <a:t>Tamanho</a:t>
              </a:r>
              <a:r>
                <a:rPr lang="fr-FR" altLang="pt-PT" sz="1200" dirty="0">
                  <a:solidFill>
                    <a:srgbClr val="000000"/>
                  </a:solidFill>
                  <a:latin typeface="Helvetica" panose="020B0604020202020204" pitchFamily="34" charset="0"/>
                </a:rPr>
                <a:t> </a:t>
              </a:r>
              <a:r>
                <a:rPr lang="fr-FR" altLang="pt-PT" sz="1200" dirty="0" err="1">
                  <a:solidFill>
                    <a:srgbClr val="000000"/>
                  </a:solidFill>
                  <a:latin typeface="Helvetica" panose="020B0604020202020204" pitchFamily="34" charset="0"/>
                </a:rPr>
                <a:t>em</a:t>
              </a:r>
              <a:r>
                <a:rPr lang="fr-FR" altLang="pt-PT" sz="1200" dirty="0">
                  <a:solidFill>
                    <a:srgbClr val="000000"/>
                  </a:solidFill>
                  <a:latin typeface="Helvetica" panose="020B0604020202020204" pitchFamily="34" charset="0"/>
                </a:rPr>
                <a:t> cm</a:t>
              </a:r>
              <a:endParaRPr lang="fr-FR" altLang="pt-PT" sz="1200" dirty="0"/>
            </a:p>
          </p:txBody>
        </p:sp>
        <p:sp>
          <p:nvSpPr>
            <p:cNvPr id="16464" name="Rectangle 87"/>
            <p:cNvSpPr>
              <a:spLocks noChangeArrowheads="1"/>
            </p:cNvSpPr>
            <p:nvPr/>
          </p:nvSpPr>
          <p:spPr bwMode="auto">
            <a:xfrm>
              <a:off x="1991" y="1088"/>
              <a:ext cx="247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200" dirty="0" err="1">
                  <a:solidFill>
                    <a:srgbClr val="000000"/>
                  </a:solidFill>
                  <a:latin typeface="Helvetica" panose="020B0604020202020204" pitchFamily="34" charset="0"/>
                </a:rPr>
                <a:t>Crescimento</a:t>
              </a:r>
              <a:r>
                <a:rPr lang="fr-FR" altLang="pt-PT" sz="1200" dirty="0">
                  <a:solidFill>
                    <a:srgbClr val="000000"/>
                  </a:solidFill>
                  <a:latin typeface="Helvetica" panose="020B0604020202020204" pitchFamily="34" charset="0"/>
                </a:rPr>
                <a:t> </a:t>
              </a:r>
              <a:r>
                <a:rPr lang="fr-FR" altLang="pt-PT" sz="1200" dirty="0" err="1">
                  <a:solidFill>
                    <a:srgbClr val="000000"/>
                  </a:solidFill>
                  <a:latin typeface="Helvetica" panose="020B0604020202020204" pitchFamily="34" charset="0"/>
                </a:rPr>
                <a:t>segundo</a:t>
              </a:r>
              <a:r>
                <a:rPr lang="fr-FR" altLang="pt-PT" sz="1200" dirty="0">
                  <a:solidFill>
                    <a:srgbClr val="000000"/>
                  </a:solidFill>
                  <a:latin typeface="Helvetica" panose="020B0604020202020204" pitchFamily="34" charset="0"/>
                </a:rPr>
                <a:t> a </a:t>
              </a:r>
              <a:r>
                <a:rPr lang="fr-FR" altLang="pt-PT" sz="1200" dirty="0" err="1">
                  <a:solidFill>
                    <a:srgbClr val="000000"/>
                  </a:solidFill>
                  <a:latin typeface="Helvetica" panose="020B0604020202020204" pitchFamily="34" charset="0"/>
                </a:rPr>
                <a:t>eq</a:t>
              </a:r>
              <a:r>
                <a:rPr lang="fr-FR" altLang="pt-PT" sz="1200" dirty="0">
                  <a:solidFill>
                    <a:srgbClr val="000000"/>
                  </a:solidFill>
                  <a:latin typeface="Helvetica" panose="020B0604020202020204" pitchFamily="34" charset="0"/>
                </a:rPr>
                <a:t>. </a:t>
              </a:r>
              <a:r>
                <a:rPr lang="fr-FR" altLang="pt-PT" sz="1200" dirty="0" err="1">
                  <a:solidFill>
                    <a:srgbClr val="000000"/>
                  </a:solidFill>
                  <a:latin typeface="Helvetica" panose="020B0604020202020204" pitchFamily="34" charset="0"/>
                </a:rPr>
                <a:t>von</a:t>
              </a:r>
              <a:r>
                <a:rPr lang="fr-FR" altLang="pt-PT" sz="1200" dirty="0">
                  <a:solidFill>
                    <a:srgbClr val="000000"/>
                  </a:solidFill>
                  <a:latin typeface="Helvetica" panose="020B0604020202020204" pitchFamily="34" charset="0"/>
                </a:rPr>
                <a:t> </a:t>
              </a:r>
              <a:r>
                <a:rPr lang="fr-FR" altLang="pt-PT" sz="1200" dirty="0" err="1">
                  <a:solidFill>
                    <a:srgbClr val="000000"/>
                  </a:solidFill>
                  <a:latin typeface="Helvetica" panose="020B0604020202020204" pitchFamily="34" charset="0"/>
                </a:rPr>
                <a:t>Bertalanffy</a:t>
              </a:r>
              <a:endParaRPr lang="fr-FR" altLang="pt-PT" sz="1200" dirty="0"/>
            </a:p>
          </p:txBody>
        </p:sp>
      </p:grpSp>
      <p:sp>
        <p:nvSpPr>
          <p:cNvPr id="94" name="Rectangle 93"/>
          <p:cNvSpPr/>
          <p:nvPr/>
        </p:nvSpPr>
        <p:spPr>
          <a:xfrm>
            <a:off x="983203" y="2147938"/>
            <a:ext cx="6054329" cy="1071563"/>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sz="1350"/>
          </a:p>
        </p:txBody>
      </p:sp>
      <p:pic>
        <p:nvPicPr>
          <p:cNvPr id="88" name="Image 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0" name="Straight Connector 8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8961" y="895007"/>
            <a:ext cx="3572132" cy="461665"/>
          </a:xfrm>
          <a:prstGeom prst="rect">
            <a:avLst/>
          </a:prstGeom>
          <a:noFill/>
        </p:spPr>
        <p:txBody>
          <a:bodyPr wrap="none" rtlCol="0">
            <a:spAutoFit/>
          </a:bodyPr>
          <a:lstStyle/>
          <a:p>
            <a:r>
              <a:rPr lang="pt-PT" sz="2400" dirty="0">
                <a:solidFill>
                  <a:schemeClr val="bg1"/>
                </a:solidFill>
              </a:rPr>
              <a:t>Outros modelos dinâmicos</a:t>
            </a:r>
          </a:p>
        </p:txBody>
      </p:sp>
      <p:sp>
        <p:nvSpPr>
          <p:cNvPr id="7" name="Rectangle 6">
            <a:extLst>
              <a:ext uri="{FF2B5EF4-FFF2-40B4-BE49-F238E27FC236}">
                <a16:creationId xmlns:a16="http://schemas.microsoft.com/office/drawing/2014/main" id="{3156683A-5E26-4EAB-BE1D-A319CC67C6DB}"/>
              </a:ext>
            </a:extLst>
          </p:cNvPr>
          <p:cNvSpPr/>
          <p:nvPr/>
        </p:nvSpPr>
        <p:spPr>
          <a:xfrm>
            <a:off x="68961" y="6521990"/>
            <a:ext cx="9422477" cy="276999"/>
          </a:xfrm>
          <a:prstGeom prst="rect">
            <a:avLst/>
          </a:prstGeom>
        </p:spPr>
        <p:txBody>
          <a:bodyPr wrap="square">
            <a:spAutoFit/>
          </a:bodyPr>
          <a:lstStyle/>
          <a:p>
            <a:r>
              <a:rPr lang="en-US" sz="1200" dirty="0"/>
              <a:t>von </a:t>
            </a:r>
            <a:r>
              <a:rPr lang="en-US" sz="1200" dirty="0" err="1"/>
              <a:t>Bertalanffy</a:t>
            </a:r>
            <a:r>
              <a:rPr lang="en-US" sz="1200" dirty="0"/>
              <a:t> derived this in 1938 from basic physiological arguments. It is the most widely used growth curve and very common in fisheries</a:t>
            </a:r>
          </a:p>
        </p:txBody>
      </p:sp>
      <p:sp>
        <p:nvSpPr>
          <p:cNvPr id="9" name="TextBox 8">
            <a:extLst>
              <a:ext uri="{FF2B5EF4-FFF2-40B4-BE49-F238E27FC236}">
                <a16:creationId xmlns:a16="http://schemas.microsoft.com/office/drawing/2014/main" id="{AD07C3AA-0297-4314-9ECE-292CECF87F2D}"/>
              </a:ext>
            </a:extLst>
          </p:cNvPr>
          <p:cNvSpPr txBox="1"/>
          <p:nvPr/>
        </p:nvSpPr>
        <p:spPr>
          <a:xfrm>
            <a:off x="7298095" y="2150551"/>
            <a:ext cx="1725404" cy="830997"/>
          </a:xfrm>
          <a:prstGeom prst="rect">
            <a:avLst/>
          </a:prstGeom>
          <a:noFill/>
        </p:spPr>
        <p:txBody>
          <a:bodyPr wrap="square" rtlCol="0">
            <a:spAutoFit/>
          </a:bodyPr>
          <a:lstStyle/>
          <a:p>
            <a:r>
              <a:rPr lang="en-US" sz="1200" dirty="0"/>
              <a:t>W: weight</a:t>
            </a:r>
          </a:p>
          <a:p>
            <a:r>
              <a:rPr lang="en-US" sz="1200" dirty="0"/>
              <a:t>a: area of organism</a:t>
            </a:r>
          </a:p>
          <a:p>
            <a:r>
              <a:rPr lang="en-US" sz="1200" dirty="0"/>
              <a:t>c: volume of organism</a:t>
            </a:r>
          </a:p>
          <a:p>
            <a:r>
              <a:rPr lang="en-US" sz="1200" dirty="0"/>
              <a:t>b and d : parameters</a:t>
            </a:r>
          </a:p>
        </p:txBody>
      </p:sp>
      <p:cxnSp>
        <p:nvCxnSpPr>
          <p:cNvPr id="11" name="Straight Arrow Connector 10">
            <a:extLst>
              <a:ext uri="{FF2B5EF4-FFF2-40B4-BE49-F238E27FC236}">
                <a16:creationId xmlns:a16="http://schemas.microsoft.com/office/drawing/2014/main" id="{F210DABD-5A19-49F4-B3DD-E259D2D8CC09}"/>
              </a:ext>
            </a:extLst>
          </p:cNvPr>
          <p:cNvCxnSpPr/>
          <p:nvPr/>
        </p:nvCxnSpPr>
        <p:spPr>
          <a:xfrm>
            <a:off x="1207635" y="5514431"/>
            <a:ext cx="647392" cy="423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4D6DAB-B162-48C6-B2FA-BB7799AB95CC}"/>
              </a:ext>
            </a:extLst>
          </p:cNvPr>
          <p:cNvSpPr txBox="1"/>
          <p:nvPr/>
        </p:nvSpPr>
        <p:spPr>
          <a:xfrm>
            <a:off x="1787613" y="5852776"/>
            <a:ext cx="2316958" cy="276999"/>
          </a:xfrm>
          <a:prstGeom prst="rect">
            <a:avLst/>
          </a:prstGeom>
          <a:noFill/>
        </p:spPr>
        <p:txBody>
          <a:bodyPr wrap="square" rtlCol="0">
            <a:spAutoFit/>
          </a:bodyPr>
          <a:lstStyle/>
          <a:p>
            <a:r>
              <a:rPr lang="en-US" sz="1200" dirty="0"/>
              <a:t>Depends on b and d!</a:t>
            </a:r>
          </a:p>
        </p:txBody>
      </p:sp>
    </p:spTree>
    <p:extLst>
      <p:ext uri="{BB962C8B-B14F-4D97-AF65-F5344CB8AC3E}">
        <p14:creationId xmlns:p14="http://schemas.microsoft.com/office/powerpoint/2010/main" val="2536249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8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1"/>
          <p:cNvSpPr txBox="1">
            <a:spLocks noChangeArrowheads="1"/>
          </p:cNvSpPr>
          <p:nvPr/>
        </p:nvSpPr>
        <p:spPr bwMode="auto">
          <a:xfrm>
            <a:off x="540418" y="3573675"/>
            <a:ext cx="2642518"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a:t>von Bertalanffy</a:t>
            </a:r>
          </a:p>
        </p:txBody>
      </p:sp>
      <p:pic>
        <p:nvPicPr>
          <p:cNvPr id="88"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ectangle 88"/>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0" name="Straight Connector 8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8961" y="895007"/>
            <a:ext cx="3572132" cy="461665"/>
          </a:xfrm>
          <a:prstGeom prst="rect">
            <a:avLst/>
          </a:prstGeom>
          <a:noFill/>
        </p:spPr>
        <p:txBody>
          <a:bodyPr wrap="none" rtlCol="0">
            <a:spAutoFit/>
          </a:bodyPr>
          <a:lstStyle/>
          <a:p>
            <a:r>
              <a:rPr lang="pt-PT" sz="2400" dirty="0">
                <a:solidFill>
                  <a:schemeClr val="bg1"/>
                </a:solidFill>
              </a:rPr>
              <a:t>Outros modelos dinâmicos</a:t>
            </a:r>
          </a:p>
        </p:txBody>
      </p:sp>
      <p:pic>
        <p:nvPicPr>
          <p:cNvPr id="21506" name="Picture 2" descr="http://www.scielo.br/img/revistas/cagro/v36n4/10f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171" y="1498457"/>
            <a:ext cx="5564103" cy="53024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1">
            <a:extLst>
              <a:ext uri="{FF2B5EF4-FFF2-40B4-BE49-F238E27FC236}">
                <a16:creationId xmlns:a16="http://schemas.microsoft.com/office/drawing/2014/main" id="{1FC60762-46B6-4B84-92E1-0BD268731746}"/>
              </a:ext>
            </a:extLst>
          </p:cNvPr>
          <p:cNvSpPr txBox="1">
            <a:spLocks noChangeArrowheads="1"/>
          </p:cNvSpPr>
          <p:nvPr/>
        </p:nvSpPr>
        <p:spPr bwMode="auto">
          <a:xfrm>
            <a:off x="540418" y="2197384"/>
            <a:ext cx="1652184"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err="1"/>
              <a:t>Gompertz</a:t>
            </a:r>
            <a:endParaRPr lang="fr-FR" sz="2700" cap="small" dirty="0"/>
          </a:p>
        </p:txBody>
      </p:sp>
      <p:sp>
        <p:nvSpPr>
          <p:cNvPr id="10" name="ZoneTexte 1">
            <a:extLst>
              <a:ext uri="{FF2B5EF4-FFF2-40B4-BE49-F238E27FC236}">
                <a16:creationId xmlns:a16="http://schemas.microsoft.com/office/drawing/2014/main" id="{0DFCD998-745D-487F-9F9B-77172E17EBE0}"/>
              </a:ext>
            </a:extLst>
          </p:cNvPr>
          <p:cNvSpPr txBox="1">
            <a:spLocks noChangeArrowheads="1"/>
          </p:cNvSpPr>
          <p:nvPr/>
        </p:nvSpPr>
        <p:spPr bwMode="auto">
          <a:xfrm>
            <a:off x="545818" y="5056890"/>
            <a:ext cx="1414170"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err="1"/>
              <a:t>Logistic</a:t>
            </a:r>
            <a:endParaRPr lang="fr-FR" sz="2700" cap="small" dirty="0"/>
          </a:p>
        </p:txBody>
      </p:sp>
      <p:pic>
        <p:nvPicPr>
          <p:cNvPr id="11" name="Picture 10">
            <a:extLst>
              <a:ext uri="{FF2B5EF4-FFF2-40B4-BE49-F238E27FC236}">
                <a16:creationId xmlns:a16="http://schemas.microsoft.com/office/drawing/2014/main" id="{07AE91FF-C718-4EFC-84EE-6366FCF36A60}"/>
              </a:ext>
            </a:extLst>
          </p:cNvPr>
          <p:cNvPicPr>
            <a:picLocks noChangeAspect="1"/>
          </p:cNvPicPr>
          <p:nvPr/>
        </p:nvPicPr>
        <p:blipFill>
          <a:blip r:embed="rId5"/>
          <a:stretch>
            <a:fillRect/>
          </a:stretch>
        </p:blipFill>
        <p:spPr>
          <a:xfrm>
            <a:off x="7513999" y="187533"/>
            <a:ext cx="1561040" cy="1082848"/>
          </a:xfrm>
          <a:prstGeom prst="rect">
            <a:avLst/>
          </a:prstGeom>
        </p:spPr>
      </p:pic>
    </p:spTree>
    <p:extLst>
      <p:ext uri="{BB962C8B-B14F-4D97-AF65-F5344CB8AC3E}">
        <p14:creationId xmlns:p14="http://schemas.microsoft.com/office/powerpoint/2010/main" val="713299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690" y="804334"/>
            <a:ext cx="7912620"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968883"/>
            <a:ext cx="7667244"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48B3448-B622-44B5-B2D1-2681D2056E65}"/>
              </a:ext>
            </a:extLst>
          </p:cNvPr>
          <p:cNvPicPr>
            <a:picLocks noChangeAspect="1"/>
          </p:cNvPicPr>
          <p:nvPr/>
        </p:nvPicPr>
        <p:blipFill>
          <a:blip r:embed="rId2"/>
          <a:stretch>
            <a:fillRect/>
          </a:stretch>
        </p:blipFill>
        <p:spPr>
          <a:xfrm>
            <a:off x="2402400" y="1288923"/>
            <a:ext cx="4339199" cy="4133088"/>
          </a:xfrm>
          <a:prstGeom prst="rect">
            <a:avLst/>
          </a:prstGeom>
        </p:spPr>
      </p:pic>
    </p:spTree>
    <p:extLst>
      <p:ext uri="{BB962C8B-B14F-4D97-AF65-F5344CB8AC3E}">
        <p14:creationId xmlns:p14="http://schemas.microsoft.com/office/powerpoint/2010/main" val="16441914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846B56-2CC7-45B0-8471-6075659DB952}"/>
              </a:ext>
            </a:extLst>
          </p:cNvPr>
          <p:cNvSpPr txBox="1"/>
          <p:nvPr/>
        </p:nvSpPr>
        <p:spPr>
          <a:xfrm>
            <a:off x="944813" y="2738671"/>
            <a:ext cx="7717923" cy="2677656"/>
          </a:xfrm>
          <a:prstGeom prst="rect">
            <a:avLst/>
          </a:prstGeom>
          <a:noFill/>
        </p:spPr>
        <p:txBody>
          <a:bodyPr wrap="square" rtlCol="0">
            <a:spAutoFit/>
          </a:bodyPr>
          <a:lstStyle/>
          <a:p>
            <a:endParaRPr lang="en-US" sz="2800" dirty="0"/>
          </a:p>
          <a:p>
            <a:pPr marL="342900" indent="-342900">
              <a:buFont typeface="Arial" panose="020B0604020202020204" pitchFamily="34" charset="0"/>
              <a:buChar char="•"/>
            </a:pPr>
            <a:r>
              <a:rPr lang="en-US" sz="2800" dirty="0"/>
              <a:t>9:00-12:00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14:00-17:00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Almoço</a:t>
            </a:r>
            <a:r>
              <a:rPr lang="en-US" sz="2800" dirty="0"/>
              <a:t> </a:t>
            </a:r>
            <a:r>
              <a:rPr lang="en-US" sz="2800" dirty="0" err="1"/>
              <a:t>algures</a:t>
            </a:r>
            <a:r>
              <a:rPr lang="en-US" sz="2800" dirty="0"/>
              <a:t>? </a:t>
            </a:r>
            <a:r>
              <a:rPr lang="en-US" sz="2800" dirty="0" err="1"/>
              <a:t>Quem</a:t>
            </a:r>
            <a:r>
              <a:rPr lang="en-US" sz="2800" dirty="0"/>
              <a:t> </a:t>
            </a:r>
            <a:r>
              <a:rPr lang="en-US" sz="2800" dirty="0" err="1"/>
              <a:t>quizer</a:t>
            </a:r>
            <a:r>
              <a:rPr lang="en-US" sz="2800" dirty="0"/>
              <a:t> que se me </a:t>
            </a:r>
            <a:r>
              <a:rPr lang="en-US" sz="2800" dirty="0" err="1"/>
              <a:t>junte</a:t>
            </a:r>
            <a:r>
              <a:rPr lang="en-US" sz="2800" dirty="0"/>
              <a:t> </a:t>
            </a:r>
            <a:r>
              <a:rPr lang="en-US" sz="2800" dirty="0">
                <a:sym typeface="Wingdings" panose="05000000000000000000" pitchFamily="2" charset="2"/>
              </a:rPr>
              <a:t></a:t>
            </a:r>
            <a:endParaRPr lang="en-US" sz="2800" dirty="0"/>
          </a:p>
        </p:txBody>
      </p:sp>
      <p:sp>
        <p:nvSpPr>
          <p:cNvPr id="5" name="Title 4">
            <a:extLst>
              <a:ext uri="{FF2B5EF4-FFF2-40B4-BE49-F238E27FC236}">
                <a16:creationId xmlns:a16="http://schemas.microsoft.com/office/drawing/2014/main" id="{1202882B-1F59-4C62-BCEF-FC245EAA1229}"/>
              </a:ext>
            </a:extLst>
          </p:cNvPr>
          <p:cNvSpPr txBox="1">
            <a:spLocks noGrp="1"/>
          </p:cNvSpPr>
          <p:nvPr>
            <p:ph type="title"/>
          </p:nvPr>
        </p:nvSpPr>
        <p:spPr>
          <a:xfrm>
            <a:off x="1606550" y="1208059"/>
            <a:ext cx="5937250" cy="701731"/>
          </a:xfrm>
          <a:prstGeom prst="rect">
            <a:avLst/>
          </a:prstGeom>
          <a:noFill/>
        </p:spPr>
        <p:txBody>
          <a:bodyPr wrap="square" rtlCol="0">
            <a:spAutoFit/>
          </a:bodyPr>
          <a:lstStyle/>
          <a:p>
            <a:r>
              <a:rPr lang="en-US" sz="2400" dirty="0"/>
              <a:t>Aulas </a:t>
            </a:r>
            <a:r>
              <a:rPr lang="en-US" sz="2400" dirty="0" err="1"/>
              <a:t>amanhã</a:t>
            </a:r>
            <a:endParaRPr lang="en-US" sz="2400" dirty="0"/>
          </a:p>
        </p:txBody>
      </p:sp>
    </p:spTree>
    <p:extLst>
      <p:ext uri="{BB962C8B-B14F-4D97-AF65-F5344CB8AC3E}">
        <p14:creationId xmlns:p14="http://schemas.microsoft.com/office/powerpoint/2010/main" val="186742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ZoneTexte 4"/>
          <p:cNvSpPr txBox="1">
            <a:spLocks noChangeArrowheads="1"/>
          </p:cNvSpPr>
          <p:nvPr/>
        </p:nvSpPr>
        <p:spPr bwMode="auto">
          <a:xfrm>
            <a:off x="1424042" y="2810458"/>
            <a:ext cx="62959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u="sng" dirty="0" err="1"/>
              <a:t>Objectivos</a:t>
            </a:r>
            <a:r>
              <a:rPr lang="fr-FR" altLang="pt-PT" sz="1800" b="1" u="sng" dirty="0"/>
              <a:t>: </a:t>
            </a:r>
          </a:p>
          <a:p>
            <a:pPr eaLnBrk="1" hangingPunct="1">
              <a:spcBef>
                <a:spcPct val="0"/>
              </a:spcBef>
              <a:buFontTx/>
              <a:buNone/>
            </a:pPr>
            <a:endParaRPr lang="fr-FR" altLang="pt-PT" sz="1800" b="1" u="sng" dirty="0"/>
          </a:p>
          <a:p>
            <a:pPr eaLnBrk="1" hangingPunct="1">
              <a:spcBef>
                <a:spcPct val="0"/>
              </a:spcBef>
              <a:buFontTx/>
              <a:buNone/>
            </a:pPr>
            <a:r>
              <a:rPr lang="fr-FR" altLang="pt-PT" sz="1800" dirty="0"/>
              <a:t>- </a:t>
            </a:r>
            <a:r>
              <a:rPr lang="fr-FR" altLang="pt-PT" sz="1800" dirty="0" err="1"/>
              <a:t>Descrever</a:t>
            </a:r>
            <a:r>
              <a:rPr lang="fr-FR" altLang="pt-PT" sz="1800" dirty="0"/>
              <a:t> </a:t>
            </a:r>
            <a:r>
              <a:rPr lang="fr-FR" altLang="pt-PT" sz="1800" dirty="0" err="1"/>
              <a:t>um</a:t>
            </a:r>
            <a:r>
              <a:rPr lang="fr-FR" altLang="pt-PT" sz="1800" dirty="0"/>
              <a:t> </a:t>
            </a:r>
            <a:r>
              <a:rPr lang="fr-FR" altLang="pt-PT" sz="1800" dirty="0" err="1"/>
              <a:t>modelo</a:t>
            </a:r>
            <a:r>
              <a:rPr lang="fr-FR" altLang="pt-PT" sz="1800" dirty="0"/>
              <a:t> </a:t>
            </a:r>
            <a:r>
              <a:rPr lang="fr-FR" altLang="pt-PT" sz="1800" dirty="0" err="1"/>
              <a:t>comum</a:t>
            </a:r>
            <a:r>
              <a:rPr lang="fr-FR" altLang="pt-PT" sz="1800" dirty="0"/>
              <a:t> a </a:t>
            </a:r>
            <a:r>
              <a:rPr lang="fr-FR" altLang="pt-PT" sz="1800" dirty="0" err="1"/>
              <a:t>todas</a:t>
            </a:r>
            <a:r>
              <a:rPr lang="fr-FR" altLang="pt-PT" sz="1800" dirty="0"/>
              <a:t> as </a:t>
            </a:r>
            <a:r>
              <a:rPr lang="fr-FR" altLang="pt-PT" sz="1800" dirty="0" err="1"/>
              <a:t>espécies</a:t>
            </a:r>
            <a:endParaRPr lang="fr-FR" altLang="pt-PT" sz="1800" dirty="0"/>
          </a:p>
          <a:p>
            <a:pPr eaLnBrk="1" hangingPunct="1">
              <a:spcBef>
                <a:spcPct val="0"/>
              </a:spcBef>
              <a:buFontTx/>
              <a:buChar char="-"/>
            </a:pPr>
            <a:r>
              <a:rPr lang="fr-FR" altLang="pt-PT" sz="1800" dirty="0"/>
              <a:t> </a:t>
            </a:r>
            <a:r>
              <a:rPr lang="fr-FR" altLang="pt-PT" sz="1800" dirty="0" err="1"/>
              <a:t>Quantificar</a:t>
            </a:r>
            <a:r>
              <a:rPr lang="fr-FR" altLang="pt-PT" sz="1800" dirty="0"/>
              <a:t> a </a:t>
            </a:r>
            <a:r>
              <a:rPr lang="fr-FR" altLang="pt-PT" sz="1800" dirty="0" err="1"/>
              <a:t>alocação</a:t>
            </a:r>
            <a:r>
              <a:rPr lang="fr-FR" altLang="pt-PT" sz="1800" dirty="0"/>
              <a:t> de </a:t>
            </a:r>
            <a:r>
              <a:rPr lang="fr-FR" altLang="pt-PT" sz="1800" dirty="0" err="1"/>
              <a:t>energia</a:t>
            </a:r>
            <a:r>
              <a:rPr lang="fr-FR" altLang="pt-PT" sz="1800" dirty="0"/>
              <a:t> nos </a:t>
            </a:r>
            <a:r>
              <a:rPr lang="fr-FR" altLang="pt-PT" sz="1800" dirty="0" err="1"/>
              <a:t>indivíduos</a:t>
            </a:r>
            <a:r>
              <a:rPr lang="fr-FR" altLang="pt-PT" sz="1800" dirty="0"/>
              <a:t>, </a:t>
            </a:r>
            <a:r>
              <a:rPr lang="fr-FR" altLang="pt-PT" sz="1800" dirty="0" err="1"/>
              <a:t>em</a:t>
            </a:r>
            <a:r>
              <a:rPr lang="fr-FR" altLang="pt-PT" sz="1800" dirty="0"/>
              <a:t> </a:t>
            </a:r>
            <a:r>
              <a:rPr lang="fr-FR" altLang="pt-PT" sz="1800" dirty="0" err="1"/>
              <a:t>função</a:t>
            </a:r>
            <a:r>
              <a:rPr lang="fr-FR" altLang="pt-PT" sz="1800" dirty="0"/>
              <a:t> de </a:t>
            </a:r>
            <a:r>
              <a:rPr lang="fr-FR" altLang="pt-PT" sz="1800" dirty="0" err="1"/>
              <a:t>variáveis</a:t>
            </a:r>
            <a:r>
              <a:rPr lang="fr-FR" altLang="pt-PT" sz="1800" dirty="0"/>
              <a:t> </a:t>
            </a:r>
            <a:r>
              <a:rPr lang="fr-FR" altLang="pt-PT" sz="1800" dirty="0" err="1"/>
              <a:t>fisiológicas</a:t>
            </a:r>
            <a:r>
              <a:rPr lang="fr-FR" altLang="pt-PT" sz="1800" dirty="0"/>
              <a:t> e suas </a:t>
            </a:r>
            <a:r>
              <a:rPr lang="fr-FR" altLang="pt-PT" sz="1800" dirty="0" err="1"/>
              <a:t>variações</a:t>
            </a:r>
            <a:r>
              <a:rPr lang="fr-FR" altLang="pt-PT" sz="1800" dirty="0"/>
              <a:t> </a:t>
            </a:r>
            <a:r>
              <a:rPr lang="fr-FR" altLang="pt-PT" sz="1800" dirty="0" err="1"/>
              <a:t>em</a:t>
            </a:r>
            <a:r>
              <a:rPr lang="fr-FR" altLang="pt-PT" sz="1800" dirty="0"/>
              <a:t> </a:t>
            </a:r>
            <a:r>
              <a:rPr lang="fr-FR" altLang="pt-PT" sz="1800" dirty="0" err="1"/>
              <a:t>função</a:t>
            </a:r>
            <a:r>
              <a:rPr lang="fr-FR" altLang="pt-PT" sz="1800" dirty="0"/>
              <a:t> da </a:t>
            </a:r>
            <a:r>
              <a:rPr lang="fr-FR" altLang="pt-PT" sz="1800" dirty="0" err="1"/>
              <a:t>ontogenia</a:t>
            </a:r>
            <a:endParaRPr lang="fr-FR" altLang="pt-PT" sz="1800" dirty="0"/>
          </a:p>
        </p:txBody>
      </p:sp>
      <p:sp>
        <p:nvSpPr>
          <p:cNvPr id="21510" name="ZoneTexte 1"/>
          <p:cNvSpPr txBox="1">
            <a:spLocks noChangeArrowheads="1"/>
          </p:cNvSpPr>
          <p:nvPr/>
        </p:nvSpPr>
        <p:spPr bwMode="auto">
          <a:xfrm>
            <a:off x="1930719" y="1882505"/>
            <a:ext cx="6063455"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err="1"/>
              <a:t>Modelo</a:t>
            </a:r>
            <a:r>
              <a:rPr lang="fr-FR" sz="2700" cap="small" dirty="0"/>
              <a:t> DEB - </a:t>
            </a:r>
            <a:r>
              <a:rPr lang="fr-FR" sz="2700" cap="small" dirty="0" err="1"/>
              <a:t>Dynamic</a:t>
            </a:r>
            <a:r>
              <a:rPr lang="fr-FR" sz="2700" cap="small" dirty="0"/>
              <a:t> </a:t>
            </a:r>
            <a:r>
              <a:rPr lang="fr-FR" sz="2700" cap="small" dirty="0" err="1"/>
              <a:t>Energy</a:t>
            </a:r>
            <a:r>
              <a:rPr lang="fr-FR" sz="2700" cap="small" dirty="0"/>
              <a:t> Budget</a:t>
            </a:r>
          </a:p>
        </p:txBody>
      </p:sp>
      <p:sp>
        <p:nvSpPr>
          <p:cNvPr id="8" name="Rectangle 7"/>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pic>
        <p:nvPicPr>
          <p:cNvPr id="2" name="Picture 1">
            <a:extLst>
              <a:ext uri="{FF2B5EF4-FFF2-40B4-BE49-F238E27FC236}">
                <a16:creationId xmlns:a16="http://schemas.microsoft.com/office/drawing/2014/main" id="{8414E2EA-53F3-420E-B462-7C75A009A4E2}"/>
              </a:ext>
            </a:extLst>
          </p:cNvPr>
          <p:cNvPicPr>
            <a:picLocks noChangeAspect="1"/>
          </p:cNvPicPr>
          <p:nvPr/>
        </p:nvPicPr>
        <p:blipFill>
          <a:blip r:embed="rId4"/>
          <a:stretch>
            <a:fillRect/>
          </a:stretch>
        </p:blipFill>
        <p:spPr>
          <a:xfrm>
            <a:off x="638783" y="5093040"/>
            <a:ext cx="3536642" cy="869953"/>
          </a:xfrm>
          <a:prstGeom prst="rect">
            <a:avLst/>
          </a:prstGeom>
        </p:spPr>
      </p:pic>
      <p:pic>
        <p:nvPicPr>
          <p:cNvPr id="3" name="Picture 2">
            <a:extLst>
              <a:ext uri="{FF2B5EF4-FFF2-40B4-BE49-F238E27FC236}">
                <a16:creationId xmlns:a16="http://schemas.microsoft.com/office/drawing/2014/main" id="{DF9B8600-683F-4971-B8D9-1A7835003A17}"/>
              </a:ext>
            </a:extLst>
          </p:cNvPr>
          <p:cNvPicPr>
            <a:picLocks noChangeAspect="1"/>
          </p:cNvPicPr>
          <p:nvPr/>
        </p:nvPicPr>
        <p:blipFill>
          <a:blip r:embed="rId5"/>
          <a:stretch>
            <a:fillRect/>
          </a:stretch>
        </p:blipFill>
        <p:spPr>
          <a:xfrm>
            <a:off x="4752474" y="4862029"/>
            <a:ext cx="4162926" cy="1331973"/>
          </a:xfrm>
          <a:prstGeom prst="rect">
            <a:avLst/>
          </a:prstGeom>
        </p:spPr>
      </p:pic>
    </p:spTree>
    <p:extLst>
      <p:ext uri="{BB962C8B-B14F-4D97-AF65-F5344CB8AC3E}">
        <p14:creationId xmlns:p14="http://schemas.microsoft.com/office/powerpoint/2010/main" val="1589135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8D22A-47A9-491B-B03C-E59C88414EF8}"/>
              </a:ext>
            </a:extLst>
          </p:cNvPr>
          <p:cNvPicPr>
            <a:picLocks noChangeAspect="1"/>
          </p:cNvPicPr>
          <p:nvPr/>
        </p:nvPicPr>
        <p:blipFill>
          <a:blip r:embed="rId2"/>
          <a:stretch>
            <a:fillRect/>
          </a:stretch>
        </p:blipFill>
        <p:spPr>
          <a:xfrm>
            <a:off x="0" y="8435"/>
            <a:ext cx="9144000" cy="6841129"/>
          </a:xfrm>
          <a:prstGeom prst="rect">
            <a:avLst/>
          </a:prstGeom>
        </p:spPr>
      </p:pic>
    </p:spTree>
    <p:extLst>
      <p:ext uri="{BB962C8B-B14F-4D97-AF65-F5344CB8AC3E}">
        <p14:creationId xmlns:p14="http://schemas.microsoft.com/office/powerpoint/2010/main" val="361913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58"/>
          <p:cNvGrpSpPr>
            <a:grpSpLocks/>
          </p:cNvGrpSpPr>
          <p:nvPr/>
        </p:nvGrpSpPr>
        <p:grpSpPr bwMode="auto">
          <a:xfrm>
            <a:off x="1464470" y="3536158"/>
            <a:ext cx="4607718" cy="2250281"/>
            <a:chOff x="428615" y="3571876"/>
            <a:chExt cx="6143645" cy="3000374"/>
          </a:xfrm>
        </p:grpSpPr>
        <p:sp>
          <p:nvSpPr>
            <p:cNvPr id="22565" name="ZoneTexte 3"/>
            <p:cNvSpPr txBox="1">
              <a:spLocks noChangeArrowheads="1"/>
            </p:cNvSpPr>
            <p:nvPr/>
          </p:nvSpPr>
          <p:spPr bwMode="auto">
            <a:xfrm>
              <a:off x="500034" y="3571876"/>
              <a:ext cx="213580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2100" dirty="0" err="1">
                  <a:solidFill>
                    <a:schemeClr val="tx2"/>
                  </a:solidFill>
                </a:rPr>
                <a:t>Homeostasia</a:t>
              </a:r>
              <a:endParaRPr lang="fr-FR" altLang="pt-PT" sz="2100" dirty="0">
                <a:solidFill>
                  <a:schemeClr val="tx2"/>
                </a:solidFill>
              </a:endParaRPr>
            </a:p>
          </p:txBody>
        </p:sp>
        <p:grpSp>
          <p:nvGrpSpPr>
            <p:cNvPr id="22566" name="Groupe 57"/>
            <p:cNvGrpSpPr>
              <a:grpSpLocks/>
            </p:cNvGrpSpPr>
            <p:nvPr/>
          </p:nvGrpSpPr>
          <p:grpSpPr bwMode="auto">
            <a:xfrm>
              <a:off x="428615" y="4071939"/>
              <a:ext cx="6143645" cy="2500311"/>
              <a:chOff x="428615" y="4071939"/>
              <a:chExt cx="6143645" cy="2500311"/>
            </a:xfrm>
          </p:grpSpPr>
          <p:grpSp>
            <p:nvGrpSpPr>
              <p:cNvPr id="22567" name="Groupe 36"/>
              <p:cNvGrpSpPr>
                <a:grpSpLocks/>
              </p:cNvGrpSpPr>
              <p:nvPr/>
            </p:nvGrpSpPr>
            <p:grpSpPr bwMode="auto">
              <a:xfrm>
                <a:off x="428615" y="4494482"/>
                <a:ext cx="2696816" cy="1641539"/>
                <a:chOff x="1285852" y="4494482"/>
                <a:chExt cx="2696816" cy="1641539"/>
              </a:xfrm>
            </p:grpSpPr>
            <p:sp>
              <p:nvSpPr>
                <p:cNvPr id="22573" name="ZoneTexte 54"/>
                <p:cNvSpPr txBox="1">
                  <a:spLocks noChangeArrowheads="1"/>
                </p:cNvSpPr>
                <p:nvPr/>
              </p:nvSpPr>
              <p:spPr bwMode="auto">
                <a:xfrm>
                  <a:off x="1679837" y="4494482"/>
                  <a:ext cx="14942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u="sng" dirty="0" err="1"/>
                    <a:t>Ambiente</a:t>
                  </a:r>
                  <a:endParaRPr lang="fr-FR" altLang="pt-PT" sz="1800" b="1" u="sng" dirty="0"/>
                </a:p>
              </p:txBody>
            </p:sp>
            <p:sp>
              <p:nvSpPr>
                <p:cNvPr id="22574" name="ZoneTexte 57"/>
                <p:cNvSpPr txBox="1">
                  <a:spLocks noChangeArrowheads="1"/>
                </p:cNvSpPr>
                <p:nvPr/>
              </p:nvSpPr>
              <p:spPr bwMode="auto">
                <a:xfrm>
                  <a:off x="1714500" y="5000625"/>
                  <a:ext cx="123196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Variável</a:t>
                  </a:r>
                  <a:endParaRPr lang="fr-FR" altLang="pt-PT" sz="1800" dirty="0"/>
                </a:p>
              </p:txBody>
            </p:sp>
            <p:sp>
              <p:nvSpPr>
                <p:cNvPr id="22575" name="ZoneTexte 59"/>
                <p:cNvSpPr txBox="1">
                  <a:spLocks noChangeArrowheads="1"/>
                </p:cNvSpPr>
                <p:nvPr/>
              </p:nvSpPr>
              <p:spPr bwMode="auto">
                <a:xfrm>
                  <a:off x="1285852" y="5643578"/>
                  <a:ext cx="26968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Reacções</a:t>
                  </a:r>
                  <a:r>
                    <a:rPr lang="fr-FR" altLang="pt-PT" sz="1800" dirty="0"/>
                    <a:t> </a:t>
                  </a:r>
                  <a:r>
                    <a:rPr lang="fr-FR" altLang="pt-PT" sz="1800" dirty="0" err="1"/>
                    <a:t>aleatórias</a:t>
                  </a:r>
                  <a:endParaRPr lang="fr-FR" altLang="pt-PT" sz="1800" dirty="0"/>
                </a:p>
              </p:txBody>
            </p:sp>
          </p:grpSp>
          <p:grpSp>
            <p:nvGrpSpPr>
              <p:cNvPr id="22568" name="Groupe 38"/>
              <p:cNvGrpSpPr>
                <a:grpSpLocks/>
              </p:cNvGrpSpPr>
              <p:nvPr/>
            </p:nvGrpSpPr>
            <p:grpSpPr bwMode="auto">
              <a:xfrm>
                <a:off x="2928937" y="4071939"/>
                <a:ext cx="3643323" cy="2500311"/>
                <a:chOff x="4571992" y="4071939"/>
                <a:chExt cx="3643323" cy="2500311"/>
              </a:xfrm>
            </p:grpSpPr>
            <p:sp>
              <p:nvSpPr>
                <p:cNvPr id="54" name="Organigramme : Connecteur 53"/>
                <p:cNvSpPr/>
                <p:nvPr/>
              </p:nvSpPr>
              <p:spPr>
                <a:xfrm>
                  <a:off x="4571992" y="4071939"/>
                  <a:ext cx="3643323" cy="2500311"/>
                </a:xfrm>
                <a:prstGeom prst="flowChartConnector">
                  <a:avLst/>
                </a:prstGeom>
                <a:noFill/>
                <a:ln>
                  <a:solidFill>
                    <a:srgbClr val="119F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70" name="ZoneTexte 55"/>
                <p:cNvSpPr txBox="1">
                  <a:spLocks noChangeArrowheads="1"/>
                </p:cNvSpPr>
                <p:nvPr/>
              </p:nvSpPr>
              <p:spPr bwMode="auto">
                <a:xfrm>
                  <a:off x="5555833" y="4429126"/>
                  <a:ext cx="1626604"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u="sng" dirty="0" err="1"/>
                    <a:t>Organismo</a:t>
                  </a:r>
                  <a:endParaRPr lang="fr-FR" altLang="pt-PT" sz="1800" b="1" u="sng" dirty="0"/>
                </a:p>
              </p:txBody>
            </p:sp>
            <p:sp>
              <p:nvSpPr>
                <p:cNvPr id="22571" name="ZoneTexte 58"/>
                <p:cNvSpPr txBox="1">
                  <a:spLocks noChangeArrowheads="1"/>
                </p:cNvSpPr>
                <p:nvPr/>
              </p:nvSpPr>
              <p:spPr bwMode="auto">
                <a:xfrm>
                  <a:off x="5627270" y="5000625"/>
                  <a:ext cx="1511017"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a:t>Constante</a:t>
                  </a:r>
                </a:p>
              </p:txBody>
            </p:sp>
            <p:sp>
              <p:nvSpPr>
                <p:cNvPr id="22572" name="ZoneTexte 60"/>
                <p:cNvSpPr txBox="1">
                  <a:spLocks noChangeArrowheads="1"/>
                </p:cNvSpPr>
                <p:nvPr/>
              </p:nvSpPr>
              <p:spPr bwMode="auto">
                <a:xfrm>
                  <a:off x="5055771" y="5572125"/>
                  <a:ext cx="29380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Reacções</a:t>
                  </a:r>
                  <a:r>
                    <a:rPr lang="fr-FR" altLang="pt-PT" sz="1800" dirty="0"/>
                    <a:t> </a:t>
                  </a:r>
                  <a:r>
                    <a:rPr lang="fr-FR" altLang="pt-PT" sz="1800" dirty="0" err="1"/>
                    <a:t>controladas</a:t>
                  </a:r>
                  <a:endParaRPr lang="fr-FR" altLang="pt-PT" sz="1800" dirty="0"/>
                </a:p>
              </p:txBody>
            </p:sp>
          </p:grpSp>
        </p:grpSp>
      </p:grpSp>
      <p:grpSp>
        <p:nvGrpSpPr>
          <p:cNvPr id="6" name="Groupe 55"/>
          <p:cNvGrpSpPr>
            <a:grpSpLocks/>
          </p:cNvGrpSpPr>
          <p:nvPr/>
        </p:nvGrpSpPr>
        <p:grpSpPr bwMode="auto">
          <a:xfrm>
            <a:off x="1464469" y="2303861"/>
            <a:ext cx="6289672" cy="910828"/>
            <a:chOff x="428562" y="1928794"/>
            <a:chExt cx="8386607" cy="1214446"/>
          </a:xfrm>
        </p:grpSpPr>
        <p:grpSp>
          <p:nvGrpSpPr>
            <p:cNvPr id="22536" name="Groupe 45"/>
            <p:cNvGrpSpPr>
              <a:grpSpLocks/>
            </p:cNvGrpSpPr>
            <p:nvPr/>
          </p:nvGrpSpPr>
          <p:grpSpPr bwMode="auto">
            <a:xfrm>
              <a:off x="2071670" y="1928802"/>
              <a:ext cx="4786312" cy="1214438"/>
              <a:chOff x="2071704" y="2071686"/>
              <a:chExt cx="4786312" cy="1214438"/>
            </a:xfrm>
          </p:grpSpPr>
          <p:sp>
            <p:nvSpPr>
              <p:cNvPr id="16" name="Flèche droite 15"/>
              <p:cNvSpPr/>
              <p:nvPr/>
            </p:nvSpPr>
            <p:spPr>
              <a:xfrm>
                <a:off x="2071733" y="2143116"/>
                <a:ext cx="1643136" cy="35719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dirty="0"/>
              </a:p>
            </p:txBody>
          </p:sp>
          <p:grpSp>
            <p:nvGrpSpPr>
              <p:cNvPr id="22541" name="Groupe 27"/>
              <p:cNvGrpSpPr>
                <a:grpSpLocks/>
              </p:cNvGrpSpPr>
              <p:nvPr/>
            </p:nvGrpSpPr>
            <p:grpSpPr bwMode="auto">
              <a:xfrm>
                <a:off x="2695591" y="2767011"/>
                <a:ext cx="447675" cy="447675"/>
                <a:chOff x="2481263" y="2481263"/>
                <a:chExt cx="447675" cy="447675"/>
              </a:xfrm>
            </p:grpSpPr>
            <p:sp>
              <p:nvSpPr>
                <p:cNvPr id="17" name="Rectangle 16"/>
                <p:cNvSpPr/>
                <p:nvPr/>
              </p:nvSpPr>
              <p:spPr>
                <a:xfrm>
                  <a:off x="2481320" y="2481260"/>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8" name="Rectangle 17"/>
                <p:cNvSpPr/>
                <p:nvPr/>
              </p:nvSpPr>
              <p:spPr>
                <a:xfrm>
                  <a:off x="2624201" y="2481260"/>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9" name="Rectangle 18"/>
                <p:cNvSpPr/>
                <p:nvPr/>
              </p:nvSpPr>
              <p:spPr>
                <a:xfrm>
                  <a:off x="2481320" y="2624136"/>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0" name="Rectangle 19"/>
                <p:cNvSpPr/>
                <p:nvPr/>
              </p:nvSpPr>
              <p:spPr>
                <a:xfrm>
                  <a:off x="2633727" y="2633661"/>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1" name="Rectangle 20"/>
                <p:cNvSpPr/>
                <p:nvPr/>
              </p:nvSpPr>
              <p:spPr>
                <a:xfrm>
                  <a:off x="2786134" y="2481260"/>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2" name="Rectangle 21"/>
                <p:cNvSpPr/>
                <p:nvPr/>
              </p:nvSpPr>
              <p:spPr>
                <a:xfrm>
                  <a:off x="2786134" y="2624136"/>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3" name="Rectangle 22"/>
                <p:cNvSpPr/>
                <p:nvPr/>
              </p:nvSpPr>
              <p:spPr>
                <a:xfrm>
                  <a:off x="2481320" y="2786062"/>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4" name="Rectangle 23"/>
                <p:cNvSpPr/>
                <p:nvPr/>
              </p:nvSpPr>
              <p:spPr>
                <a:xfrm>
                  <a:off x="2624201" y="2786062"/>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5" name="Rectangle 24"/>
                <p:cNvSpPr/>
                <p:nvPr/>
              </p:nvSpPr>
              <p:spPr>
                <a:xfrm>
                  <a:off x="2767083" y="2767012"/>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27" name="Rectangle 26"/>
                <p:cNvSpPr/>
                <p:nvPr/>
              </p:nvSpPr>
              <p:spPr>
                <a:xfrm>
                  <a:off x="2786134" y="2786062"/>
                  <a:ext cx="142881" cy="142876"/>
                </a:xfrm>
                <a:prstGeom prst="rect">
                  <a:avLst/>
                </a:prstGeom>
                <a:solidFill>
                  <a:srgbClr val="14C25A"/>
                </a:solidFill>
                <a:ln>
                  <a:solidFill>
                    <a:srgbClr val="119F4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grpSp>
          <p:grpSp>
            <p:nvGrpSpPr>
              <p:cNvPr id="22542" name="Groupe 51"/>
              <p:cNvGrpSpPr>
                <a:grpSpLocks/>
              </p:cNvGrpSpPr>
              <p:nvPr/>
            </p:nvGrpSpPr>
            <p:grpSpPr bwMode="auto">
              <a:xfrm>
                <a:off x="6000766" y="2285999"/>
                <a:ext cx="857250" cy="857250"/>
                <a:chOff x="4357688" y="2071688"/>
                <a:chExt cx="857254" cy="857250"/>
              </a:xfrm>
            </p:grpSpPr>
            <p:sp>
              <p:nvSpPr>
                <p:cNvPr id="38" name="Ellipse 37"/>
                <p:cNvSpPr/>
                <p:nvPr/>
              </p:nvSpPr>
              <p:spPr>
                <a:xfrm>
                  <a:off x="4357894" y="2071681"/>
                  <a:ext cx="857293" cy="857256"/>
                </a:xfrm>
                <a:prstGeom prst="ellipse">
                  <a:avLst/>
                </a:prstGeom>
                <a:solidFill>
                  <a:srgbClr val="14C25A"/>
                </a:solidFill>
                <a:ln>
                  <a:solidFill>
                    <a:srgbClr val="119F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40" name="Connecteur droit 39"/>
                <p:cNvCxnSpPr>
                  <a:stCxn id="38" idx="0"/>
                  <a:endCxn id="38" idx="4"/>
                </p:cNvCxnSpPr>
                <p:nvPr/>
              </p:nvCxnSpPr>
              <p:spPr>
                <a:xfrm rot="16200000" flipH="1">
                  <a:off x="4358707" y="2499515"/>
                  <a:ext cx="857256" cy="158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a:off x="4541277" y="2531265"/>
                  <a:ext cx="785818" cy="9525"/>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6200000" flipH="1">
                  <a:off x="4249957" y="2535234"/>
                  <a:ext cx="785818" cy="1587"/>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38" idx="7"/>
                  <a:endCxn id="38" idx="5"/>
                </p:cNvCxnSpPr>
                <p:nvPr/>
              </p:nvCxnSpPr>
              <p:spPr>
                <a:xfrm rot="16200000" flipH="1">
                  <a:off x="4786554" y="2500309"/>
                  <a:ext cx="604842" cy="158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38" idx="1"/>
                  <a:endCxn id="38" idx="3"/>
                </p:cNvCxnSpPr>
                <p:nvPr/>
              </p:nvCxnSpPr>
              <p:spPr>
                <a:xfrm rot="16200000" flipH="1">
                  <a:off x="4181686" y="2500309"/>
                  <a:ext cx="604842" cy="1587"/>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38" idx="6"/>
                  <a:endCxn id="38" idx="2"/>
                </p:cNvCxnSpPr>
                <p:nvPr/>
              </p:nvCxnSpPr>
              <p:spPr>
                <a:xfrm flipH="1">
                  <a:off x="4357894" y="2500309"/>
                  <a:ext cx="857293" cy="158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10800000">
                  <a:off x="4429336" y="2357433"/>
                  <a:ext cx="785851" cy="158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rot="10800000" flipV="1">
                  <a:off x="4429336" y="2643185"/>
                  <a:ext cx="785851" cy="0"/>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38" idx="5"/>
                  <a:endCxn id="38" idx="3"/>
                </p:cNvCxnSpPr>
                <p:nvPr/>
              </p:nvCxnSpPr>
              <p:spPr>
                <a:xfrm rot="5400000">
                  <a:off x="4786541" y="2500296"/>
                  <a:ext cx="1588" cy="60486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a:stCxn id="38" idx="7"/>
                  <a:endCxn id="38" idx="1"/>
                </p:cNvCxnSpPr>
                <p:nvPr/>
              </p:nvCxnSpPr>
              <p:spPr>
                <a:xfrm rot="16200000" flipV="1">
                  <a:off x="4786541" y="1895455"/>
                  <a:ext cx="1587" cy="604868"/>
                </a:xfrm>
                <a:prstGeom prst="line">
                  <a:avLst/>
                </a:prstGeom>
                <a:ln w="38100">
                  <a:solidFill>
                    <a:srgbClr val="119F4A"/>
                  </a:solidFill>
                </a:ln>
              </p:spPr>
              <p:style>
                <a:lnRef idx="1">
                  <a:schemeClr val="accent1"/>
                </a:lnRef>
                <a:fillRef idx="0">
                  <a:schemeClr val="accent1"/>
                </a:fillRef>
                <a:effectRef idx="0">
                  <a:schemeClr val="accent1"/>
                </a:effectRef>
                <a:fontRef idx="minor">
                  <a:schemeClr val="tx1"/>
                </a:fontRef>
              </p:style>
            </p:cxnSp>
          </p:grpSp>
          <p:sp>
            <p:nvSpPr>
              <p:cNvPr id="53" name="Chevron 52"/>
              <p:cNvSpPr/>
              <p:nvPr/>
            </p:nvSpPr>
            <p:spPr>
              <a:xfrm>
                <a:off x="4286395" y="2071678"/>
                <a:ext cx="1143052" cy="1214446"/>
              </a:xfrm>
              <a:prstGeom prst="chevron">
                <a:avLst>
                  <a:gd name="adj" fmla="val 60400"/>
                </a:avLst>
              </a:prstGeom>
              <a:solidFill>
                <a:schemeClr val="accent1">
                  <a:alpha val="3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endParaRPr>
              </a:p>
            </p:txBody>
          </p:sp>
        </p:grpSp>
        <p:sp>
          <p:nvSpPr>
            <p:cNvPr id="22537" name="ZoneTexte 46"/>
            <p:cNvSpPr txBox="1">
              <a:spLocks noChangeArrowheads="1"/>
            </p:cNvSpPr>
            <p:nvPr/>
          </p:nvSpPr>
          <p:spPr bwMode="auto">
            <a:xfrm>
              <a:off x="428562" y="1928794"/>
              <a:ext cx="1178240"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Energia</a:t>
              </a:r>
              <a:endParaRPr lang="fr-FR" altLang="pt-PT" sz="1800" dirty="0"/>
            </a:p>
          </p:txBody>
        </p:sp>
        <p:sp>
          <p:nvSpPr>
            <p:cNvPr id="22538" name="ZoneTexte 50"/>
            <p:cNvSpPr txBox="1">
              <a:spLocks noChangeArrowheads="1"/>
            </p:cNvSpPr>
            <p:nvPr/>
          </p:nvSpPr>
          <p:spPr bwMode="auto">
            <a:xfrm>
              <a:off x="428562" y="2643174"/>
              <a:ext cx="1231846"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Matéria</a:t>
              </a:r>
              <a:endParaRPr lang="fr-FR" altLang="pt-PT" sz="1800" dirty="0"/>
            </a:p>
          </p:txBody>
        </p:sp>
        <p:sp>
          <p:nvSpPr>
            <p:cNvPr id="22539" name="ZoneTexte 51"/>
            <p:cNvSpPr txBox="1">
              <a:spLocks noChangeArrowheads="1"/>
            </p:cNvSpPr>
            <p:nvPr/>
          </p:nvSpPr>
          <p:spPr bwMode="auto">
            <a:xfrm>
              <a:off x="7215172" y="2357422"/>
              <a:ext cx="159999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err="1"/>
                <a:t>Organismo</a:t>
              </a:r>
              <a:endParaRPr lang="fr-FR" altLang="pt-PT" sz="1800" dirty="0"/>
            </a:p>
          </p:txBody>
        </p:sp>
      </p:grpSp>
      <p:pic>
        <p:nvPicPr>
          <p:cNvPr id="51"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55" name="Straight Connector 54"/>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242939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21"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2"/>
          <p:cNvSpPr txBox="1">
            <a:spLocks noChangeArrowheads="1"/>
          </p:cNvSpPr>
          <p:nvPr/>
        </p:nvSpPr>
        <p:spPr bwMode="auto">
          <a:xfrm>
            <a:off x="2171968" y="1816745"/>
            <a:ext cx="4804007"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a:t>as </a:t>
            </a:r>
            <a:r>
              <a:rPr lang="fr-FR" sz="2700" cap="small" dirty="0" err="1"/>
              <a:t>principais</a:t>
            </a:r>
            <a:r>
              <a:rPr lang="fr-FR" sz="2700" cap="small" dirty="0"/>
              <a:t> </a:t>
            </a:r>
            <a:r>
              <a:rPr lang="fr-FR" sz="2700" cap="small" dirty="0" err="1"/>
              <a:t>variáveis</a:t>
            </a:r>
            <a:r>
              <a:rPr lang="fr-FR" sz="2700" cap="small" dirty="0"/>
              <a:t> de </a:t>
            </a:r>
            <a:r>
              <a:rPr lang="fr-FR" sz="2700" cap="small" dirty="0" err="1"/>
              <a:t>estado</a:t>
            </a:r>
            <a:endParaRPr lang="fr-FR" sz="2700" cap="small" dirty="0"/>
          </a:p>
        </p:txBody>
      </p:sp>
      <p:grpSp>
        <p:nvGrpSpPr>
          <p:cNvPr id="2" name="Groupe 17"/>
          <p:cNvGrpSpPr>
            <a:grpSpLocks/>
          </p:cNvGrpSpPr>
          <p:nvPr/>
        </p:nvGrpSpPr>
        <p:grpSpPr bwMode="auto">
          <a:xfrm>
            <a:off x="3124303" y="3118402"/>
            <a:ext cx="4339829" cy="857250"/>
            <a:chOff x="2714625" y="2286000"/>
            <a:chExt cx="5786438" cy="1143000"/>
          </a:xfrm>
        </p:grpSpPr>
        <p:sp>
          <p:nvSpPr>
            <p:cNvPr id="7" name="Organigramme : Disque magnétique 6"/>
            <p:cNvSpPr/>
            <p:nvPr/>
          </p:nvSpPr>
          <p:spPr>
            <a:xfrm>
              <a:off x="7286625" y="2286000"/>
              <a:ext cx="1214438"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v</a:t>
              </a:r>
            </a:p>
          </p:txBody>
        </p:sp>
        <p:sp>
          <p:nvSpPr>
            <p:cNvPr id="8" name="Organigramme : Disque magnétique 7"/>
            <p:cNvSpPr/>
            <p:nvPr/>
          </p:nvSpPr>
          <p:spPr>
            <a:xfrm>
              <a:off x="2714625" y="2286000"/>
              <a:ext cx="1214438"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endParaRPr lang="fr-FR" sz="2400" baseline="-25000" dirty="0"/>
            </a:p>
          </p:txBody>
        </p:sp>
      </p:grpSp>
      <p:grpSp>
        <p:nvGrpSpPr>
          <p:cNvPr id="3" name="Groupe 18"/>
          <p:cNvGrpSpPr>
            <a:grpSpLocks/>
          </p:cNvGrpSpPr>
          <p:nvPr/>
        </p:nvGrpSpPr>
        <p:grpSpPr bwMode="auto">
          <a:xfrm>
            <a:off x="2106320" y="4136390"/>
            <a:ext cx="5307213" cy="309607"/>
            <a:chOff x="1357313" y="3643313"/>
            <a:chExt cx="7076285" cy="412808"/>
          </a:xfrm>
        </p:grpSpPr>
        <p:sp>
          <p:nvSpPr>
            <p:cNvPr id="24595" name="ZoneTexte 8"/>
            <p:cNvSpPr txBox="1">
              <a:spLocks noChangeArrowheads="1"/>
            </p:cNvSpPr>
            <p:nvPr/>
          </p:nvSpPr>
          <p:spPr bwMode="auto">
            <a:xfrm>
              <a:off x="1357313" y="3656013"/>
              <a:ext cx="2054153"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Energia</a:t>
              </a:r>
              <a:r>
                <a:rPr lang="fr-FR" altLang="pt-PT" sz="1350" dirty="0"/>
                <a:t> </a:t>
              </a:r>
              <a:r>
                <a:rPr lang="fr-FR" altLang="pt-PT" sz="1350" dirty="0" err="1"/>
                <a:t>mobilizável</a:t>
              </a:r>
              <a:endParaRPr lang="fr-FR" altLang="pt-PT" sz="1350" dirty="0"/>
            </a:p>
          </p:txBody>
        </p:sp>
        <p:sp>
          <p:nvSpPr>
            <p:cNvPr id="24596" name="ZoneTexte 9"/>
            <p:cNvSpPr txBox="1">
              <a:spLocks noChangeArrowheads="1"/>
            </p:cNvSpPr>
            <p:nvPr/>
          </p:nvSpPr>
          <p:spPr bwMode="auto">
            <a:xfrm>
              <a:off x="5214939" y="3643313"/>
              <a:ext cx="3218659"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Energia</a:t>
              </a:r>
              <a:r>
                <a:rPr lang="fr-FR" altLang="pt-PT" sz="1350" dirty="0"/>
                <a:t> </a:t>
              </a:r>
              <a:r>
                <a:rPr lang="fr-FR" altLang="pt-PT" sz="1350" dirty="0" err="1"/>
                <a:t>dificilmente</a:t>
              </a:r>
              <a:r>
                <a:rPr lang="fr-FR" altLang="pt-PT" sz="1350" dirty="0"/>
                <a:t> </a:t>
              </a:r>
              <a:r>
                <a:rPr lang="fr-FR" altLang="pt-PT" sz="1350" dirty="0" err="1"/>
                <a:t>mobilizável</a:t>
              </a:r>
              <a:endParaRPr lang="fr-FR" altLang="pt-PT" sz="1350" dirty="0"/>
            </a:p>
          </p:txBody>
        </p:sp>
      </p:grpSp>
      <p:grpSp>
        <p:nvGrpSpPr>
          <p:cNvPr id="4" name="Groupe 19"/>
          <p:cNvGrpSpPr>
            <a:grpSpLocks/>
          </p:cNvGrpSpPr>
          <p:nvPr/>
        </p:nvGrpSpPr>
        <p:grpSpPr bwMode="auto">
          <a:xfrm>
            <a:off x="2106321" y="4467384"/>
            <a:ext cx="4869654" cy="300082"/>
            <a:chOff x="1357313" y="4084638"/>
            <a:chExt cx="6492872" cy="400108"/>
          </a:xfrm>
        </p:grpSpPr>
        <p:sp>
          <p:nvSpPr>
            <p:cNvPr id="24593" name="ZoneTexte 10"/>
            <p:cNvSpPr txBox="1">
              <a:spLocks noChangeArrowheads="1"/>
            </p:cNvSpPr>
            <p:nvPr/>
          </p:nvSpPr>
          <p:spPr bwMode="auto">
            <a:xfrm>
              <a:off x="1357313" y="4084638"/>
              <a:ext cx="2694841"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Não</a:t>
              </a:r>
              <a:r>
                <a:rPr lang="fr-FR" altLang="pt-PT" sz="1350" dirty="0"/>
                <a:t> </a:t>
              </a:r>
              <a:r>
                <a:rPr lang="fr-FR" altLang="pt-PT" sz="1350" dirty="0" err="1"/>
                <a:t>sujeita</a:t>
              </a:r>
              <a:r>
                <a:rPr lang="fr-FR" altLang="pt-PT" sz="1350" dirty="0"/>
                <a:t> à </a:t>
              </a:r>
              <a:r>
                <a:rPr lang="fr-FR" altLang="pt-PT" sz="1350" dirty="0" err="1"/>
                <a:t>manutenção</a:t>
              </a:r>
              <a:endParaRPr lang="fr-FR" altLang="pt-PT" sz="1350" dirty="0"/>
            </a:p>
          </p:txBody>
        </p:sp>
        <p:sp>
          <p:nvSpPr>
            <p:cNvPr id="24594" name="ZoneTexte 11"/>
            <p:cNvSpPr txBox="1">
              <a:spLocks noChangeArrowheads="1"/>
            </p:cNvSpPr>
            <p:nvPr/>
          </p:nvSpPr>
          <p:spPr bwMode="auto">
            <a:xfrm>
              <a:off x="5572125" y="4084638"/>
              <a:ext cx="227806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Sujeita</a:t>
              </a:r>
              <a:r>
                <a:rPr lang="fr-FR" altLang="pt-PT" sz="1350" dirty="0"/>
                <a:t> à </a:t>
              </a:r>
              <a:r>
                <a:rPr lang="fr-FR" altLang="pt-PT" sz="1350" dirty="0" err="1"/>
                <a:t>manutenção</a:t>
              </a:r>
              <a:endParaRPr lang="fr-FR" altLang="pt-PT" sz="1350" dirty="0"/>
            </a:p>
          </p:txBody>
        </p:sp>
      </p:grpSp>
      <p:grpSp>
        <p:nvGrpSpPr>
          <p:cNvPr id="5" name="Groupe 20"/>
          <p:cNvGrpSpPr>
            <a:grpSpLocks/>
          </p:cNvGrpSpPr>
          <p:nvPr/>
        </p:nvGrpSpPr>
        <p:grpSpPr bwMode="auto">
          <a:xfrm>
            <a:off x="1516961" y="4842431"/>
            <a:ext cx="5735518" cy="300082"/>
            <a:chOff x="571500" y="4584700"/>
            <a:chExt cx="7647358" cy="400108"/>
          </a:xfrm>
        </p:grpSpPr>
        <p:sp>
          <p:nvSpPr>
            <p:cNvPr id="24591" name="ZoneTexte 11"/>
            <p:cNvSpPr txBox="1">
              <a:spLocks noChangeArrowheads="1"/>
            </p:cNvSpPr>
            <p:nvPr/>
          </p:nvSpPr>
          <p:spPr bwMode="auto">
            <a:xfrm>
              <a:off x="571500" y="4584700"/>
              <a:ext cx="4177470"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Exemplos</a:t>
              </a:r>
              <a:r>
                <a:rPr lang="fr-FR" altLang="pt-PT" sz="1350" dirty="0"/>
                <a:t> : </a:t>
              </a:r>
              <a:r>
                <a:rPr lang="fr-FR" altLang="pt-PT" sz="1350" dirty="0" err="1"/>
                <a:t>Proteínas</a:t>
              </a:r>
              <a:r>
                <a:rPr lang="fr-FR" altLang="pt-PT" sz="1350" dirty="0"/>
                <a:t>, </a:t>
              </a:r>
              <a:r>
                <a:rPr lang="fr-FR" altLang="pt-PT" sz="1350" dirty="0" err="1"/>
                <a:t>glícidos</a:t>
              </a:r>
              <a:r>
                <a:rPr lang="fr-FR" altLang="pt-PT" sz="1350" dirty="0"/>
                <a:t>, </a:t>
              </a:r>
              <a:r>
                <a:rPr lang="fr-FR" altLang="pt-PT" sz="1350" dirty="0" err="1"/>
                <a:t>lípidos</a:t>
              </a:r>
              <a:r>
                <a:rPr lang="fr-FR" altLang="pt-PT" sz="1350" dirty="0"/>
                <a:t>, etc.</a:t>
              </a:r>
            </a:p>
          </p:txBody>
        </p:sp>
        <p:sp>
          <p:nvSpPr>
            <p:cNvPr id="24592" name="ZoneTexte 12"/>
            <p:cNvSpPr txBox="1">
              <a:spLocks noChangeArrowheads="1"/>
            </p:cNvSpPr>
            <p:nvPr/>
          </p:nvSpPr>
          <p:spPr bwMode="auto">
            <a:xfrm>
              <a:off x="5000626" y="4584700"/>
              <a:ext cx="3218232"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Exemplo</a:t>
              </a:r>
              <a:r>
                <a:rPr lang="fr-FR" altLang="pt-PT" sz="1350" dirty="0"/>
                <a:t> : </a:t>
              </a:r>
              <a:r>
                <a:rPr lang="fr-FR" altLang="pt-PT" sz="1350" dirty="0" err="1"/>
                <a:t>membranas</a:t>
              </a:r>
              <a:r>
                <a:rPr lang="fr-FR" altLang="pt-PT" sz="1350" dirty="0"/>
                <a:t> </a:t>
              </a:r>
              <a:r>
                <a:rPr lang="fr-FR" altLang="pt-PT" sz="1350" dirty="0" err="1"/>
                <a:t>celulares</a:t>
              </a:r>
              <a:endParaRPr lang="fr-FR" altLang="pt-PT" sz="1350" dirty="0"/>
            </a:p>
          </p:txBody>
        </p:sp>
      </p:grpSp>
      <p:grpSp>
        <p:nvGrpSpPr>
          <p:cNvPr id="24585" name="Groupe 16"/>
          <p:cNvGrpSpPr>
            <a:grpSpLocks/>
          </p:cNvGrpSpPr>
          <p:nvPr/>
        </p:nvGrpSpPr>
        <p:grpSpPr bwMode="auto">
          <a:xfrm>
            <a:off x="1356226" y="2850512"/>
            <a:ext cx="5089922" cy="1285875"/>
            <a:chOff x="357188" y="1928813"/>
            <a:chExt cx="6786562" cy="1714500"/>
          </a:xfrm>
        </p:grpSpPr>
        <p:pic>
          <p:nvPicPr>
            <p:cNvPr id="24589" name="Image 11" descr="Photo récente labo plate + sortie terrain 01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8" y="1928813"/>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192881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26" name="Straight Connector 25"/>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437942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29"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ZoneTexte 2"/>
          <p:cNvSpPr txBox="1">
            <a:spLocks noChangeArrowheads="1"/>
          </p:cNvSpPr>
          <p:nvPr/>
        </p:nvSpPr>
        <p:spPr bwMode="auto">
          <a:xfrm>
            <a:off x="1866306" y="1723609"/>
            <a:ext cx="1257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Embrião</a:t>
            </a:r>
            <a:r>
              <a:rPr lang="fr-FR" altLang="pt-PT" sz="1350" dirty="0"/>
              <a:t>/ </a:t>
            </a:r>
            <a:r>
              <a:rPr lang="fr-FR" altLang="pt-PT" sz="1350" dirty="0" err="1"/>
              <a:t>Larva</a:t>
            </a:r>
            <a:endParaRPr lang="fr-FR" altLang="pt-PT" sz="1350" dirty="0"/>
          </a:p>
        </p:txBody>
      </p:sp>
      <p:sp>
        <p:nvSpPr>
          <p:cNvPr id="26629" name="ZoneTexte 3"/>
          <p:cNvSpPr txBox="1">
            <a:spLocks noChangeArrowheads="1"/>
          </p:cNvSpPr>
          <p:nvPr/>
        </p:nvSpPr>
        <p:spPr bwMode="auto">
          <a:xfrm>
            <a:off x="3875485" y="1714500"/>
            <a:ext cx="6655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Juvenil</a:t>
            </a:r>
            <a:endParaRPr lang="fr-FR" altLang="pt-PT" sz="1350" dirty="0"/>
          </a:p>
        </p:txBody>
      </p:sp>
      <p:sp>
        <p:nvSpPr>
          <p:cNvPr id="26630" name="ZoneTexte 4"/>
          <p:cNvSpPr txBox="1">
            <a:spLocks noChangeArrowheads="1"/>
          </p:cNvSpPr>
          <p:nvPr/>
        </p:nvSpPr>
        <p:spPr bwMode="auto">
          <a:xfrm>
            <a:off x="5750719" y="1714500"/>
            <a:ext cx="65428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Adulto</a:t>
            </a:r>
            <a:endParaRPr lang="fr-FR" altLang="pt-PT" sz="1350" dirty="0"/>
          </a:p>
        </p:txBody>
      </p:sp>
      <p:cxnSp>
        <p:nvCxnSpPr>
          <p:cNvPr id="7" name="Connecteur droit avec flèche 6"/>
          <p:cNvCxnSpPr/>
          <p:nvPr/>
        </p:nvCxnSpPr>
        <p:spPr>
          <a:xfrm>
            <a:off x="1839517" y="2143125"/>
            <a:ext cx="5625703"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5400000">
            <a:off x="1732360" y="2143125"/>
            <a:ext cx="2143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2964656" y="2143125"/>
            <a:ext cx="2143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5161360" y="2143125"/>
            <a:ext cx="2143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635" name="ZoneTexte 14"/>
          <p:cNvSpPr txBox="1">
            <a:spLocks noChangeArrowheads="1"/>
          </p:cNvSpPr>
          <p:nvPr/>
        </p:nvSpPr>
        <p:spPr bwMode="auto">
          <a:xfrm>
            <a:off x="1410892" y="2303861"/>
            <a:ext cx="9108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050" i="1" dirty="0" err="1"/>
              <a:t>Fecundação</a:t>
            </a:r>
            <a:endParaRPr lang="fr-FR" altLang="pt-PT" sz="1050" i="1" dirty="0"/>
          </a:p>
        </p:txBody>
      </p:sp>
      <p:sp>
        <p:nvSpPr>
          <p:cNvPr id="26636" name="ZoneTexte 15"/>
          <p:cNvSpPr txBox="1">
            <a:spLocks noChangeArrowheads="1"/>
          </p:cNvSpPr>
          <p:nvPr/>
        </p:nvSpPr>
        <p:spPr bwMode="auto">
          <a:xfrm>
            <a:off x="2696767" y="2303861"/>
            <a:ext cx="9108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050" i="1" dirty="0" err="1"/>
              <a:t>Nascimento</a:t>
            </a:r>
            <a:endParaRPr lang="fr-FR" altLang="pt-PT" sz="1050" i="1" dirty="0"/>
          </a:p>
        </p:txBody>
      </p:sp>
      <p:sp>
        <p:nvSpPr>
          <p:cNvPr id="26637" name="ZoneTexte 16"/>
          <p:cNvSpPr txBox="1">
            <a:spLocks noChangeArrowheads="1"/>
          </p:cNvSpPr>
          <p:nvPr/>
        </p:nvSpPr>
        <p:spPr bwMode="auto">
          <a:xfrm>
            <a:off x="4947048" y="2303861"/>
            <a:ext cx="91082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050" i="1" dirty="0" err="1"/>
              <a:t>Maturidade</a:t>
            </a:r>
            <a:endParaRPr lang="fr-FR" altLang="pt-PT" sz="1050" i="1" dirty="0"/>
          </a:p>
        </p:txBody>
      </p:sp>
      <p:sp>
        <p:nvSpPr>
          <p:cNvPr id="18" name="Flèche droite 17"/>
          <p:cNvSpPr/>
          <p:nvPr/>
        </p:nvSpPr>
        <p:spPr>
          <a:xfrm>
            <a:off x="3071814" y="3214689"/>
            <a:ext cx="4393406" cy="37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err="1"/>
              <a:t>Nutrição</a:t>
            </a:r>
            <a:endParaRPr lang="fr-FR" sz="1350" dirty="0"/>
          </a:p>
        </p:txBody>
      </p:sp>
      <p:sp>
        <p:nvSpPr>
          <p:cNvPr id="21" name="Flèche droite 20"/>
          <p:cNvSpPr/>
          <p:nvPr/>
        </p:nvSpPr>
        <p:spPr>
          <a:xfrm>
            <a:off x="1839517" y="2678908"/>
            <a:ext cx="5625703" cy="37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err="1"/>
              <a:t>Crescimento</a:t>
            </a:r>
            <a:endParaRPr lang="fr-FR" sz="1350" dirty="0"/>
          </a:p>
        </p:txBody>
      </p:sp>
      <p:sp>
        <p:nvSpPr>
          <p:cNvPr id="22" name="Flèche droite 21"/>
          <p:cNvSpPr/>
          <p:nvPr/>
        </p:nvSpPr>
        <p:spPr>
          <a:xfrm>
            <a:off x="5268517" y="3750470"/>
            <a:ext cx="2196703" cy="37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err="1"/>
              <a:t>Reprodução</a:t>
            </a:r>
            <a:endParaRPr lang="fr-FR" sz="1350" dirty="0"/>
          </a:p>
        </p:txBody>
      </p:sp>
      <p:grpSp>
        <p:nvGrpSpPr>
          <p:cNvPr id="2" name="Groupe 30"/>
          <p:cNvGrpSpPr>
            <a:grpSpLocks/>
          </p:cNvGrpSpPr>
          <p:nvPr/>
        </p:nvGrpSpPr>
        <p:grpSpPr bwMode="auto">
          <a:xfrm>
            <a:off x="1571625" y="4286251"/>
            <a:ext cx="5840016" cy="1607344"/>
            <a:chOff x="642938" y="4572000"/>
            <a:chExt cx="7786687" cy="2143125"/>
          </a:xfrm>
        </p:grpSpPr>
        <p:sp>
          <p:nvSpPr>
            <p:cNvPr id="24" name="Organigramme : Disque magnétique 23"/>
            <p:cNvSpPr/>
            <p:nvPr/>
          </p:nvSpPr>
          <p:spPr>
            <a:xfrm>
              <a:off x="5429250" y="5572125"/>
              <a:ext cx="1214437"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r</a:t>
              </a:r>
            </a:p>
          </p:txBody>
        </p:sp>
        <p:sp>
          <p:nvSpPr>
            <p:cNvPr id="26644" name="ZoneTexte 4"/>
            <p:cNvSpPr txBox="1">
              <a:spLocks noChangeArrowheads="1"/>
            </p:cNvSpPr>
            <p:nvPr/>
          </p:nvSpPr>
          <p:spPr bwMode="auto">
            <a:xfrm>
              <a:off x="785814" y="5857874"/>
              <a:ext cx="316188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err="1"/>
                <a:t>Descrição</a:t>
              </a:r>
              <a:r>
                <a:rPr lang="fr-FR" altLang="pt-PT" sz="1350" dirty="0"/>
                <a:t> do </a:t>
              </a:r>
              <a:r>
                <a:rPr lang="fr-FR" altLang="pt-PT" sz="1350" dirty="0" err="1"/>
                <a:t>desenvolvimento</a:t>
              </a:r>
              <a:r>
                <a:rPr lang="fr-FR" altLang="pt-PT" sz="1350" dirty="0"/>
                <a:t> e da </a:t>
              </a:r>
              <a:r>
                <a:rPr lang="fr-FR" altLang="pt-PT" sz="1350" dirty="0" err="1"/>
                <a:t>reprodução</a:t>
              </a:r>
              <a:endParaRPr lang="fr-FR" altLang="pt-PT" sz="1350" dirty="0"/>
            </a:p>
          </p:txBody>
        </p:sp>
        <p:grpSp>
          <p:nvGrpSpPr>
            <p:cNvPr id="26645" name="Groupe 29"/>
            <p:cNvGrpSpPr>
              <a:grpSpLocks/>
            </p:cNvGrpSpPr>
            <p:nvPr/>
          </p:nvGrpSpPr>
          <p:grpSpPr bwMode="auto">
            <a:xfrm>
              <a:off x="642938" y="4572000"/>
              <a:ext cx="7786687" cy="757297"/>
              <a:chOff x="642938" y="4572000"/>
              <a:chExt cx="7786687" cy="757297"/>
            </a:xfrm>
          </p:grpSpPr>
          <p:cxnSp>
            <p:nvCxnSpPr>
              <p:cNvPr id="26" name="Connecteur droit avec flèche 25"/>
              <p:cNvCxnSpPr/>
              <p:nvPr/>
            </p:nvCxnSpPr>
            <p:spPr>
              <a:xfrm>
                <a:off x="928688" y="4714875"/>
                <a:ext cx="750093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785813" y="4714875"/>
                <a:ext cx="285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2428876" y="4714875"/>
                <a:ext cx="2857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5357812" y="4714875"/>
                <a:ext cx="2857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650" name="ZoneTexte 29"/>
              <p:cNvSpPr txBox="1">
                <a:spLocks noChangeArrowheads="1"/>
              </p:cNvSpPr>
              <p:nvPr/>
            </p:nvSpPr>
            <p:spPr bwMode="auto">
              <a:xfrm>
                <a:off x="642938" y="4929188"/>
                <a:ext cx="532624"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a:t>E</a:t>
                </a:r>
                <a:r>
                  <a:rPr lang="fr-FR" altLang="pt-PT" sz="1350" baseline="-25000"/>
                  <a:t>H0</a:t>
                </a:r>
              </a:p>
            </p:txBody>
          </p:sp>
          <p:sp>
            <p:nvSpPr>
              <p:cNvPr id="26651" name="ZoneTexte 30"/>
              <p:cNvSpPr txBox="1">
                <a:spLocks noChangeArrowheads="1"/>
              </p:cNvSpPr>
              <p:nvPr/>
            </p:nvSpPr>
            <p:spPr bwMode="auto">
              <a:xfrm>
                <a:off x="2286000" y="4929188"/>
                <a:ext cx="5368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a:t>E</a:t>
                </a:r>
                <a:r>
                  <a:rPr lang="fr-FR" altLang="pt-PT" sz="1350" baseline="-25000"/>
                  <a:t>Hb</a:t>
                </a:r>
              </a:p>
            </p:txBody>
          </p:sp>
          <p:sp>
            <p:nvSpPr>
              <p:cNvPr id="26652" name="ZoneTexte 31"/>
              <p:cNvSpPr txBox="1">
                <a:spLocks noChangeArrowheads="1"/>
              </p:cNvSpPr>
              <p:nvPr/>
            </p:nvSpPr>
            <p:spPr bwMode="auto">
              <a:xfrm>
                <a:off x="5214937" y="4929188"/>
                <a:ext cx="5368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a:t>E</a:t>
                </a:r>
                <a:r>
                  <a:rPr lang="fr-FR" altLang="pt-PT" sz="1350" baseline="-25000"/>
                  <a:t>Hp</a:t>
                </a:r>
              </a:p>
            </p:txBody>
          </p:sp>
        </p:grpSp>
      </p:grpSp>
      <p:sp>
        <p:nvSpPr>
          <p:cNvPr id="33" name="Flèche droite 32"/>
          <p:cNvSpPr/>
          <p:nvPr/>
        </p:nvSpPr>
        <p:spPr>
          <a:xfrm>
            <a:off x="1839516" y="3750470"/>
            <a:ext cx="3375422" cy="37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50" dirty="0" err="1"/>
              <a:t>Desenvolvimento</a:t>
            </a:r>
            <a:endParaRPr lang="fr-FR" sz="1350" dirty="0"/>
          </a:p>
        </p:txBody>
      </p:sp>
      <p:pic>
        <p:nvPicPr>
          <p:cNvPr id="30"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34" name="Straight Connector 33"/>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3803639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ZoneTexte 6"/>
          <p:cNvSpPr txBox="1">
            <a:spLocks noChangeArrowheads="1"/>
          </p:cNvSpPr>
          <p:nvPr/>
        </p:nvSpPr>
        <p:spPr bwMode="auto">
          <a:xfrm>
            <a:off x="1512852" y="1707682"/>
            <a:ext cx="6186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dirty="0"/>
              <a:t>A </a:t>
            </a:r>
            <a:r>
              <a:rPr lang="fr-FR" altLang="pt-PT" sz="1800" dirty="0" err="1"/>
              <a:t>manutenção</a:t>
            </a:r>
            <a:r>
              <a:rPr lang="fr-FR" altLang="pt-PT" sz="1800" dirty="0"/>
              <a:t> é a </a:t>
            </a:r>
            <a:r>
              <a:rPr lang="fr-FR" altLang="pt-PT" sz="1800" dirty="0" err="1"/>
              <a:t>perda</a:t>
            </a:r>
            <a:r>
              <a:rPr lang="fr-FR" altLang="pt-PT" sz="1800" dirty="0"/>
              <a:t> de </a:t>
            </a:r>
            <a:r>
              <a:rPr lang="fr-FR" altLang="pt-PT" sz="1800" dirty="0" err="1"/>
              <a:t>energia</a:t>
            </a:r>
            <a:r>
              <a:rPr lang="fr-FR" altLang="pt-PT" sz="1800" dirty="0"/>
              <a:t> de </a:t>
            </a:r>
            <a:r>
              <a:rPr lang="fr-FR" altLang="pt-PT" sz="1800" dirty="0" err="1"/>
              <a:t>um</a:t>
            </a:r>
            <a:r>
              <a:rPr lang="fr-FR" altLang="pt-PT" sz="1800" dirty="0"/>
              <a:t> </a:t>
            </a:r>
            <a:r>
              <a:rPr lang="fr-FR" altLang="pt-PT" sz="1800" dirty="0" err="1"/>
              <a:t>organismo</a:t>
            </a:r>
            <a:r>
              <a:rPr lang="fr-FR" altLang="pt-PT" sz="1800" dirty="0"/>
              <a:t> </a:t>
            </a:r>
            <a:r>
              <a:rPr lang="fr-FR" altLang="pt-PT" sz="1800" dirty="0" err="1"/>
              <a:t>sem</a:t>
            </a:r>
            <a:r>
              <a:rPr lang="fr-FR" altLang="pt-PT" sz="1800" dirty="0"/>
              <a:t> </a:t>
            </a:r>
            <a:r>
              <a:rPr lang="fr-FR" altLang="pt-PT" sz="1800" dirty="0" err="1"/>
              <a:t>contabilizar</a:t>
            </a:r>
            <a:r>
              <a:rPr lang="fr-FR" altLang="pt-PT" sz="1800" dirty="0"/>
              <a:t> o </a:t>
            </a:r>
            <a:r>
              <a:rPr lang="fr-FR" altLang="pt-PT" sz="1800" dirty="0" err="1"/>
              <a:t>crescimento</a:t>
            </a:r>
            <a:r>
              <a:rPr lang="fr-FR" altLang="pt-PT" sz="1800" dirty="0"/>
              <a:t> e a </a:t>
            </a:r>
            <a:r>
              <a:rPr lang="fr-FR" altLang="pt-PT" sz="1800" dirty="0" err="1"/>
              <a:t>reprodução</a:t>
            </a:r>
            <a:endParaRPr lang="fr-FR" altLang="pt-PT" sz="1800" dirty="0"/>
          </a:p>
        </p:txBody>
      </p:sp>
      <p:grpSp>
        <p:nvGrpSpPr>
          <p:cNvPr id="3" name="Groupe 14"/>
          <p:cNvGrpSpPr>
            <a:grpSpLocks/>
          </p:cNvGrpSpPr>
          <p:nvPr/>
        </p:nvGrpSpPr>
        <p:grpSpPr bwMode="auto">
          <a:xfrm>
            <a:off x="5615638" y="2616887"/>
            <a:ext cx="589360" cy="482203"/>
            <a:chOff x="6143636" y="5357826"/>
            <a:chExt cx="785818" cy="642937"/>
          </a:xfrm>
        </p:grpSpPr>
        <p:graphicFrame>
          <p:nvGraphicFramePr>
            <p:cNvPr id="28685" name="Object 2"/>
            <p:cNvGraphicFramePr>
              <a:graphicFrameLocks noChangeAspect="1"/>
            </p:cNvGraphicFramePr>
            <p:nvPr/>
          </p:nvGraphicFramePr>
          <p:xfrm>
            <a:off x="6215074" y="5500702"/>
            <a:ext cx="655549" cy="428628"/>
          </p:xfrm>
          <a:graphic>
            <a:graphicData uri="http://schemas.openxmlformats.org/presentationml/2006/ole">
              <mc:AlternateContent xmlns:mc="http://schemas.openxmlformats.org/markup-compatibility/2006">
                <mc:Choice xmlns:v="urn:schemas-microsoft-com:vml" Requires="v">
                  <p:oleObj spid="_x0000_s4128" name="Équation" r:id="rId4" imgW="330057" imgH="215806" progId="Equation.3">
                    <p:embed/>
                  </p:oleObj>
                </mc:Choice>
                <mc:Fallback>
                  <p:oleObj name="Équation" r:id="rId4" imgW="330057" imgH="215806" progId="Equation.3">
                    <p:embed/>
                    <p:pic>
                      <p:nvPicPr>
                        <p:cNvPr id="2868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74" y="5500702"/>
                          <a:ext cx="655549"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bwMode="auto">
            <a:xfrm>
              <a:off x="6143636" y="5357826"/>
              <a:ext cx="785818" cy="642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graphicFrame>
        <p:nvGraphicFramePr>
          <p:cNvPr id="2050" name="Object 10"/>
          <p:cNvGraphicFramePr>
            <a:graphicFrameLocks noChangeAspect="1"/>
          </p:cNvGraphicFramePr>
          <p:nvPr>
            <p:extLst/>
          </p:nvPr>
        </p:nvGraphicFramePr>
        <p:xfrm>
          <a:off x="2079481" y="2563307"/>
          <a:ext cx="2110979" cy="482204"/>
        </p:xfrm>
        <a:graphic>
          <a:graphicData uri="http://schemas.openxmlformats.org/presentationml/2006/ole">
            <mc:AlternateContent xmlns:mc="http://schemas.openxmlformats.org/markup-compatibility/2006">
              <mc:Choice xmlns:v="urn:schemas-microsoft-com:vml" Requires="v">
                <p:oleObj spid="_x0000_s4129" name="Équation" r:id="rId6" imgW="939392" imgH="215806" progId="Equation.3">
                  <p:embed/>
                </p:oleObj>
              </mc:Choice>
              <mc:Fallback>
                <p:oleObj name="Équation" r:id="rId6" imgW="939392" imgH="215806" progId="Equation.3">
                  <p:embed/>
                  <p:pic>
                    <p:nvPicPr>
                      <p:cNvPr id="205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9481" y="2563307"/>
                        <a:ext cx="2110979" cy="4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Image 46" descr="magic.gif"/>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6" descr="magic.gif"/>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20" name="Straight Connector 1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ZoneTexte 30"/>
          <p:cNvSpPr txBox="1">
            <a:spLocks noChangeArrowheads="1"/>
          </p:cNvSpPr>
          <p:nvPr/>
        </p:nvSpPr>
        <p:spPr bwMode="auto">
          <a:xfrm>
            <a:off x="4879295" y="4158519"/>
            <a:ext cx="18565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2100"/>
              <a:t>S = (</a:t>
            </a:r>
            <a:r>
              <a:rPr lang="el-GR" altLang="pt-PT" sz="2100"/>
              <a:t>δ</a:t>
            </a:r>
            <a:r>
              <a:rPr lang="az-Cyrl-AZ" altLang="pt-PT" sz="2100" baseline="-25000"/>
              <a:t>м</a:t>
            </a:r>
            <a:r>
              <a:rPr lang="fr-FR" altLang="pt-PT" sz="2100"/>
              <a:t>L)</a:t>
            </a:r>
            <a:r>
              <a:rPr lang="fr-FR" altLang="pt-PT" sz="2100" baseline="30000"/>
              <a:t>2</a:t>
            </a:r>
            <a:r>
              <a:rPr lang="fr-FR" altLang="pt-PT" sz="2100"/>
              <a:t> = V</a:t>
            </a:r>
            <a:r>
              <a:rPr lang="fr-FR" altLang="pt-PT" sz="2100" baseline="30000"/>
              <a:t>2/3</a:t>
            </a:r>
          </a:p>
        </p:txBody>
      </p:sp>
      <p:grpSp>
        <p:nvGrpSpPr>
          <p:cNvPr id="23" name="Groupe 26"/>
          <p:cNvGrpSpPr>
            <a:grpSpLocks/>
          </p:cNvGrpSpPr>
          <p:nvPr/>
        </p:nvGrpSpPr>
        <p:grpSpPr bwMode="auto">
          <a:xfrm>
            <a:off x="2093233" y="4051362"/>
            <a:ext cx="2349750" cy="504795"/>
            <a:chOff x="1000125" y="2513013"/>
            <a:chExt cx="3133001" cy="673060"/>
          </a:xfrm>
        </p:grpSpPr>
        <p:sp>
          <p:nvSpPr>
            <p:cNvPr id="24" name="ZoneTexte 31"/>
            <p:cNvSpPr txBox="1">
              <a:spLocks noChangeArrowheads="1"/>
            </p:cNvSpPr>
            <p:nvPr/>
          </p:nvSpPr>
          <p:spPr bwMode="auto">
            <a:xfrm>
              <a:off x="2446339" y="2632076"/>
              <a:ext cx="1686787"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2100"/>
                <a:t>V = (</a:t>
              </a:r>
              <a:r>
                <a:rPr lang="el-GR" altLang="pt-PT" sz="2100"/>
                <a:t>δ</a:t>
              </a:r>
              <a:r>
                <a:rPr lang="az-Cyrl-AZ" altLang="pt-PT" sz="2100" baseline="-25000"/>
                <a:t>м </a:t>
              </a:r>
              <a:r>
                <a:rPr lang="fr-FR" altLang="pt-PT" sz="2100"/>
                <a:t>L)</a:t>
              </a:r>
              <a:r>
                <a:rPr lang="fr-FR" altLang="pt-PT" sz="2100" baseline="30000"/>
                <a:t>3</a:t>
              </a:r>
            </a:p>
          </p:txBody>
        </p:sp>
        <p:grpSp>
          <p:nvGrpSpPr>
            <p:cNvPr id="25" name="Groupe 36"/>
            <p:cNvGrpSpPr>
              <a:grpSpLocks/>
            </p:cNvGrpSpPr>
            <p:nvPr/>
          </p:nvGrpSpPr>
          <p:grpSpPr bwMode="auto">
            <a:xfrm>
              <a:off x="1000125" y="2513013"/>
              <a:ext cx="857250" cy="642937"/>
              <a:chOff x="1071538" y="1428736"/>
              <a:chExt cx="857256" cy="642942"/>
            </a:xfrm>
          </p:grpSpPr>
          <p:sp>
            <p:nvSpPr>
              <p:cNvPr id="26" name="ZoneTexte 32"/>
              <p:cNvSpPr txBox="1">
                <a:spLocks noChangeArrowheads="1"/>
              </p:cNvSpPr>
              <p:nvPr/>
            </p:nvSpPr>
            <p:spPr bwMode="auto">
              <a:xfrm>
                <a:off x="1231877" y="1500174"/>
                <a:ext cx="596749" cy="5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pt-PT" sz="2100">
                    <a:solidFill>
                      <a:srgbClr val="CC0000"/>
                    </a:solidFill>
                  </a:rPr>
                  <a:t>δ</a:t>
                </a:r>
                <a:r>
                  <a:rPr lang="az-Cyrl-AZ" altLang="pt-PT" sz="2100" baseline="-25000">
                    <a:solidFill>
                      <a:srgbClr val="CC0000"/>
                    </a:solidFill>
                  </a:rPr>
                  <a:t>м</a:t>
                </a:r>
                <a:endParaRPr lang="fr-FR" altLang="pt-PT" sz="2100">
                  <a:solidFill>
                    <a:srgbClr val="CC0000"/>
                  </a:solidFill>
                </a:endParaRPr>
              </a:p>
            </p:txBody>
          </p:sp>
          <p:sp>
            <p:nvSpPr>
              <p:cNvPr id="27" name="Rectangle 26"/>
              <p:cNvSpPr/>
              <p:nvPr/>
            </p:nvSpPr>
            <p:spPr>
              <a:xfrm>
                <a:off x="1071538" y="1428736"/>
                <a:ext cx="857256"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grpSp>
      <p:grpSp>
        <p:nvGrpSpPr>
          <p:cNvPr id="30" name="Groupe 28"/>
          <p:cNvGrpSpPr>
            <a:grpSpLocks/>
          </p:cNvGrpSpPr>
          <p:nvPr/>
        </p:nvGrpSpPr>
        <p:grpSpPr bwMode="auto">
          <a:xfrm>
            <a:off x="1878920" y="4845510"/>
            <a:ext cx="5440109" cy="964406"/>
            <a:chOff x="714375" y="3571875"/>
            <a:chExt cx="7253479" cy="1285875"/>
          </a:xfrm>
        </p:grpSpPr>
        <p:grpSp>
          <p:nvGrpSpPr>
            <p:cNvPr id="31" name="Groupe 27"/>
            <p:cNvGrpSpPr>
              <a:grpSpLocks/>
            </p:cNvGrpSpPr>
            <p:nvPr/>
          </p:nvGrpSpPr>
          <p:grpSpPr bwMode="auto">
            <a:xfrm>
              <a:off x="714375" y="3571875"/>
              <a:ext cx="1357313" cy="1285875"/>
              <a:chOff x="714375" y="3571875"/>
              <a:chExt cx="1357313" cy="1285875"/>
            </a:xfrm>
          </p:grpSpPr>
          <p:sp>
            <p:nvSpPr>
              <p:cNvPr id="34" name="Ellipse 2"/>
              <p:cNvSpPr/>
              <p:nvPr/>
            </p:nvSpPr>
            <p:spPr>
              <a:xfrm>
                <a:off x="714375" y="3571875"/>
                <a:ext cx="1357313"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5" name="Ellipse 3"/>
              <p:cNvSpPr/>
              <p:nvPr/>
            </p:nvSpPr>
            <p:spPr>
              <a:xfrm>
                <a:off x="714375" y="4000500"/>
                <a:ext cx="1357313" cy="509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6" name="Ellipse 4"/>
              <p:cNvSpPr/>
              <p:nvPr/>
            </p:nvSpPr>
            <p:spPr>
              <a:xfrm>
                <a:off x="1143000" y="3571875"/>
                <a:ext cx="500063"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7" name="Rectangle 36"/>
              <p:cNvSpPr/>
              <p:nvPr/>
            </p:nvSpPr>
            <p:spPr>
              <a:xfrm>
                <a:off x="928688" y="3929063"/>
                <a:ext cx="71437"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8" name="Rectangle 37"/>
              <p:cNvSpPr/>
              <p:nvPr/>
            </p:nvSpPr>
            <p:spPr>
              <a:xfrm>
                <a:off x="1214438" y="3929063"/>
                <a:ext cx="71437"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39" name="Rectangle 38"/>
              <p:cNvSpPr/>
              <p:nvPr/>
            </p:nvSpPr>
            <p:spPr>
              <a:xfrm>
                <a:off x="1500188" y="3929063"/>
                <a:ext cx="71437"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40" name="Rectangle 39"/>
              <p:cNvSpPr/>
              <p:nvPr/>
            </p:nvSpPr>
            <p:spPr>
              <a:xfrm>
                <a:off x="1785938" y="3929063"/>
                <a:ext cx="71437"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41" name="Rectangle 40"/>
              <p:cNvSpPr/>
              <p:nvPr/>
            </p:nvSpPr>
            <p:spPr>
              <a:xfrm>
                <a:off x="1357313" y="3714750"/>
                <a:ext cx="285750"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42" name="Rectangle 41"/>
              <p:cNvSpPr/>
              <p:nvPr/>
            </p:nvSpPr>
            <p:spPr>
              <a:xfrm>
                <a:off x="1509713" y="4071938"/>
                <a:ext cx="285750" cy="7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43" name="Rectangle 42"/>
              <p:cNvSpPr/>
              <p:nvPr/>
            </p:nvSpPr>
            <p:spPr>
              <a:xfrm>
                <a:off x="1500188" y="4357688"/>
                <a:ext cx="285750" cy="7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sp>
            <p:nvSpPr>
              <p:cNvPr id="44" name="Rectangle 43"/>
              <p:cNvSpPr/>
              <p:nvPr/>
            </p:nvSpPr>
            <p:spPr>
              <a:xfrm>
                <a:off x="1428750" y="4643438"/>
                <a:ext cx="285750" cy="7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sp>
          <p:nvSpPr>
            <p:cNvPr id="32" name="ZoneTexte 33"/>
            <p:cNvSpPr txBox="1">
              <a:spLocks noChangeArrowheads="1"/>
            </p:cNvSpPr>
            <p:nvPr/>
          </p:nvSpPr>
          <p:spPr bwMode="auto">
            <a:xfrm>
              <a:off x="2571750" y="4084638"/>
              <a:ext cx="3262517"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350" dirty="0"/>
                <a:t>Para </a:t>
              </a:r>
              <a:r>
                <a:rPr lang="fr-FR" altLang="pt-PT" sz="1350" dirty="0" err="1"/>
                <a:t>uma</a:t>
              </a:r>
              <a:r>
                <a:rPr lang="fr-FR" altLang="pt-PT" sz="1350" dirty="0"/>
                <a:t> </a:t>
              </a:r>
              <a:r>
                <a:rPr lang="fr-FR" altLang="pt-PT" sz="1350" dirty="0" err="1"/>
                <a:t>esfera</a:t>
              </a:r>
              <a:r>
                <a:rPr lang="fr-FR" altLang="pt-PT" sz="1350" dirty="0"/>
                <a:t> de </a:t>
              </a:r>
              <a:r>
                <a:rPr lang="fr-FR" altLang="pt-PT" sz="1350" dirty="0" err="1"/>
                <a:t>diâmetro</a:t>
              </a:r>
              <a:r>
                <a:rPr lang="fr-FR" altLang="pt-PT" sz="1350" dirty="0"/>
                <a:t> L : </a:t>
              </a:r>
            </a:p>
          </p:txBody>
        </p:sp>
        <p:sp>
          <p:nvSpPr>
            <p:cNvPr id="33" name="Rectangle 34"/>
            <p:cNvSpPr>
              <a:spLocks noChangeArrowheads="1"/>
            </p:cNvSpPr>
            <p:nvPr/>
          </p:nvSpPr>
          <p:spPr bwMode="auto">
            <a:xfrm>
              <a:off x="5857875" y="4084638"/>
              <a:ext cx="210997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pt-PT" sz="1350"/>
                <a:t>δ</a:t>
              </a:r>
              <a:r>
                <a:rPr lang="az-Cyrl-AZ" altLang="pt-PT" sz="1350" baseline="-25000"/>
                <a:t>м</a:t>
              </a:r>
              <a:r>
                <a:rPr lang="fr-FR" altLang="pt-PT" sz="1350"/>
                <a:t>= 0.806 = (</a:t>
              </a:r>
              <a:r>
                <a:rPr lang="el-GR" altLang="pt-PT" sz="1350"/>
                <a:t>π</a:t>
              </a:r>
              <a:r>
                <a:rPr lang="fr-FR" altLang="pt-PT" sz="1350"/>
                <a:t>/6)</a:t>
              </a:r>
              <a:r>
                <a:rPr lang="fr-FR" altLang="pt-PT" sz="1350" baseline="30000"/>
                <a:t>1/3</a:t>
              </a:r>
              <a:r>
                <a:rPr lang="fr-FR" altLang="pt-PT" sz="1350" baseline="-25000"/>
                <a:t> </a:t>
              </a:r>
              <a:endParaRPr lang="fr-FR" altLang="pt-PT" sz="1350"/>
            </a:p>
          </p:txBody>
        </p:sp>
      </p:grpSp>
      <p:sp>
        <p:nvSpPr>
          <p:cNvPr id="46" name="ZoneTexte 33"/>
          <p:cNvSpPr txBox="1">
            <a:spLocks noChangeArrowheads="1"/>
          </p:cNvSpPr>
          <p:nvPr/>
        </p:nvSpPr>
        <p:spPr bwMode="auto">
          <a:xfrm>
            <a:off x="1465831" y="3462684"/>
            <a:ext cx="63189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500" dirty="0" err="1"/>
              <a:t>Isomorfia</a:t>
            </a:r>
            <a:r>
              <a:rPr lang="fr-FR" altLang="pt-PT" sz="1500" dirty="0"/>
              <a:t> – </a:t>
            </a:r>
            <a:r>
              <a:rPr lang="fr-FR" altLang="pt-PT" sz="1500" dirty="0" err="1"/>
              <a:t>organismo</a:t>
            </a:r>
            <a:r>
              <a:rPr lang="fr-FR" altLang="pt-PT" sz="1500" dirty="0"/>
              <a:t> que conserva a forma </a:t>
            </a:r>
            <a:r>
              <a:rPr lang="fr-FR" altLang="pt-PT" sz="1500" dirty="0" err="1"/>
              <a:t>ao</a:t>
            </a:r>
            <a:r>
              <a:rPr lang="fr-FR" altLang="pt-PT" sz="1500" dirty="0"/>
              <a:t> </a:t>
            </a:r>
            <a:r>
              <a:rPr lang="fr-FR" altLang="pt-PT" sz="1500" dirty="0" err="1"/>
              <a:t>longo</a:t>
            </a:r>
            <a:r>
              <a:rPr lang="fr-FR" altLang="pt-PT" sz="1500" dirty="0"/>
              <a:t> do </a:t>
            </a:r>
            <a:r>
              <a:rPr lang="fr-FR" altLang="pt-PT" sz="1500" dirty="0" err="1"/>
              <a:t>seu</a:t>
            </a:r>
            <a:r>
              <a:rPr lang="fr-FR" altLang="pt-PT" sz="1500" dirty="0"/>
              <a:t> </a:t>
            </a:r>
            <a:r>
              <a:rPr lang="fr-FR" altLang="pt-PT" sz="1500" dirty="0" err="1"/>
              <a:t>desenvolvimento</a:t>
            </a:r>
            <a:endParaRPr lang="fr-FR" altLang="pt-PT" sz="1500" dirty="0"/>
          </a:p>
        </p:txBody>
      </p:sp>
      <p:sp>
        <p:nvSpPr>
          <p:cNvPr id="45" name="TextBox 44"/>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3151147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22"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rganigramme : Disque magnétique 5"/>
          <p:cNvSpPr/>
          <p:nvPr/>
        </p:nvSpPr>
        <p:spPr>
          <a:xfrm>
            <a:off x="3235808" y="5200226"/>
            <a:ext cx="910829" cy="8572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v</a:t>
            </a:r>
          </a:p>
        </p:txBody>
      </p:sp>
      <p:sp>
        <p:nvSpPr>
          <p:cNvPr id="7" name="Organigramme : Disque magnétique 6"/>
          <p:cNvSpPr/>
          <p:nvPr/>
        </p:nvSpPr>
        <p:spPr>
          <a:xfrm>
            <a:off x="1735621" y="5200226"/>
            <a:ext cx="910829" cy="8572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endParaRPr lang="fr-FR" sz="2400" baseline="-25000" dirty="0"/>
          </a:p>
        </p:txBody>
      </p:sp>
      <p:sp>
        <p:nvSpPr>
          <p:cNvPr id="8" name="Organigramme : Disque magnétique 7"/>
          <p:cNvSpPr/>
          <p:nvPr/>
        </p:nvSpPr>
        <p:spPr>
          <a:xfrm>
            <a:off x="4896732" y="5200226"/>
            <a:ext cx="910828" cy="8572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r</a:t>
            </a:r>
          </a:p>
        </p:txBody>
      </p:sp>
      <p:sp>
        <p:nvSpPr>
          <p:cNvPr id="11" name="Ellipse 10"/>
          <p:cNvSpPr/>
          <p:nvPr/>
        </p:nvSpPr>
        <p:spPr>
          <a:xfrm>
            <a:off x="6236183" y="5307382"/>
            <a:ext cx="1553766" cy="58935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fr-FR" sz="1350" dirty="0" err="1"/>
              <a:t>Manutenção</a:t>
            </a:r>
            <a:endParaRPr lang="fr-FR" sz="1350" dirty="0"/>
          </a:p>
        </p:txBody>
      </p:sp>
      <p:grpSp>
        <p:nvGrpSpPr>
          <p:cNvPr id="38919" name="Groupe 33"/>
          <p:cNvGrpSpPr>
            <a:grpSpLocks/>
          </p:cNvGrpSpPr>
          <p:nvPr/>
        </p:nvGrpSpPr>
        <p:grpSpPr bwMode="auto">
          <a:xfrm>
            <a:off x="3985903" y="2949945"/>
            <a:ext cx="2588419" cy="1988344"/>
            <a:chOff x="1285852" y="928670"/>
            <a:chExt cx="4900774" cy="3909445"/>
          </a:xfrm>
        </p:grpSpPr>
        <p:sp>
          <p:nvSpPr>
            <p:cNvPr id="12" name="Rectangle avec flèche vers le bas 11"/>
            <p:cNvSpPr/>
            <p:nvPr/>
          </p:nvSpPr>
          <p:spPr>
            <a:xfrm>
              <a:off x="3643814" y="928670"/>
              <a:ext cx="2071671" cy="643770"/>
            </a:xfrm>
            <a:prstGeom prst="downArrowCallout">
              <a:avLst>
                <a:gd name="adj1" fmla="val 25000"/>
                <a:gd name="adj2" fmla="val 25000"/>
                <a:gd name="adj3" fmla="val 25000"/>
                <a:gd name="adj4" fmla="val 57002"/>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55000" lnSpcReduction="20000"/>
            </a:bodyPr>
            <a:lstStyle/>
            <a:p>
              <a:pPr algn="ctr">
                <a:defRPr/>
              </a:pPr>
              <a:r>
                <a:rPr lang="fr-FR" sz="1350" dirty="0" err="1"/>
                <a:t>Alimentação</a:t>
              </a:r>
              <a:r>
                <a:rPr lang="fr-FR" sz="1350" dirty="0"/>
                <a:t> (X)</a:t>
              </a:r>
            </a:p>
          </p:txBody>
        </p:sp>
        <p:graphicFrame>
          <p:nvGraphicFramePr>
            <p:cNvPr id="38925" name="Object 10"/>
            <p:cNvGraphicFramePr>
              <a:graphicFrameLocks noChangeAspect="1"/>
            </p:cNvGraphicFramePr>
            <p:nvPr/>
          </p:nvGraphicFramePr>
          <p:xfrm>
            <a:off x="5748475" y="1771398"/>
            <a:ext cx="438151" cy="465142"/>
          </p:xfrm>
          <a:graphic>
            <a:graphicData uri="http://schemas.openxmlformats.org/presentationml/2006/ole">
              <mc:AlternateContent xmlns:mc="http://schemas.openxmlformats.org/markup-compatibility/2006">
                <mc:Choice xmlns:v="urn:schemas-microsoft-com:vml" Requires="v">
                  <p:oleObj spid="_x0000_s8226" name="Équation" r:id="rId5" imgW="203024" imgH="215713" progId="Equation.3">
                    <p:embed/>
                  </p:oleObj>
                </mc:Choice>
                <mc:Fallback>
                  <p:oleObj name="Équation" r:id="rId5" imgW="203024" imgH="215713" progId="Equation.3">
                    <p:embed/>
                    <p:pic>
                      <p:nvPicPr>
                        <p:cNvPr id="38925"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475" y="1771398"/>
                          <a:ext cx="438151" cy="46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6" name="Object 11"/>
            <p:cNvGraphicFramePr>
              <a:graphicFrameLocks noChangeAspect="1"/>
            </p:cNvGraphicFramePr>
            <p:nvPr/>
          </p:nvGraphicFramePr>
          <p:xfrm>
            <a:off x="5747549" y="3457575"/>
            <a:ext cx="438150" cy="465138"/>
          </p:xfrm>
          <a:graphic>
            <a:graphicData uri="http://schemas.openxmlformats.org/presentationml/2006/ole">
              <mc:AlternateContent xmlns:mc="http://schemas.openxmlformats.org/markup-compatibility/2006">
                <mc:Choice xmlns:v="urn:schemas-microsoft-com:vml" Requires="v">
                  <p:oleObj spid="_x0000_s8227" name="Équation" r:id="rId7" imgW="203024" imgH="215713" progId="Equation.3">
                    <p:embed/>
                  </p:oleObj>
                </mc:Choice>
                <mc:Fallback>
                  <p:oleObj name="Équation" r:id="rId7" imgW="203024" imgH="215713" progId="Equation.3">
                    <p:embed/>
                    <p:pic>
                      <p:nvPicPr>
                        <p:cNvPr id="38926"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549" y="3457575"/>
                          <a:ext cx="438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Connecteur droit avec flèche 14"/>
            <p:cNvCxnSpPr/>
            <p:nvPr/>
          </p:nvCxnSpPr>
          <p:spPr>
            <a:xfrm rot="5400000">
              <a:off x="4514435" y="4516230"/>
              <a:ext cx="6437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4514436" y="2936064"/>
              <a:ext cx="64377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3416134" y="2930211"/>
              <a:ext cx="1142912" cy="23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avec flèche vers la droite 17"/>
            <p:cNvSpPr/>
            <p:nvPr/>
          </p:nvSpPr>
          <p:spPr>
            <a:xfrm>
              <a:off x="1285852" y="1858040"/>
              <a:ext cx="2285826" cy="447129"/>
            </a:xfrm>
            <a:prstGeom prst="rightArrowCallout">
              <a:avLst>
                <a:gd name="adj1" fmla="val 25000"/>
                <a:gd name="adj2" fmla="val 25000"/>
                <a:gd name="adj3" fmla="val 25000"/>
                <a:gd name="adj4" fmla="val 81326"/>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70000" lnSpcReduction="20000"/>
            </a:bodyPr>
            <a:lstStyle/>
            <a:p>
              <a:pPr algn="ctr">
                <a:defRPr/>
              </a:pPr>
              <a:r>
                <a:rPr lang="fr-FR" sz="1350" dirty="0" err="1"/>
                <a:t>Temperatura</a:t>
              </a:r>
              <a:r>
                <a:rPr lang="fr-FR" sz="1350" dirty="0"/>
                <a:t> (T)</a:t>
              </a:r>
            </a:p>
          </p:txBody>
        </p:sp>
        <p:sp>
          <p:nvSpPr>
            <p:cNvPr id="19" name="Ellipse 18"/>
            <p:cNvSpPr/>
            <p:nvPr/>
          </p:nvSpPr>
          <p:spPr>
            <a:xfrm>
              <a:off x="3785834" y="1785471"/>
              <a:ext cx="1787632" cy="6437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fontScale="85000" lnSpcReduction="20000"/>
            </a:bodyPr>
            <a:lstStyle/>
            <a:p>
              <a:pPr algn="ctr">
                <a:defRPr/>
              </a:pPr>
              <a:r>
                <a:rPr lang="fr-FR" sz="1350" dirty="0" err="1"/>
                <a:t>Ingestão</a:t>
              </a:r>
              <a:endParaRPr lang="fr-FR" sz="1350" dirty="0"/>
            </a:p>
          </p:txBody>
        </p:sp>
        <p:sp>
          <p:nvSpPr>
            <p:cNvPr id="20" name="Ellipse 19"/>
            <p:cNvSpPr/>
            <p:nvPr/>
          </p:nvSpPr>
          <p:spPr>
            <a:xfrm>
              <a:off x="3821902" y="3351589"/>
              <a:ext cx="1857515" cy="71400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fontScale="62500" lnSpcReduction="20000"/>
            </a:bodyPr>
            <a:lstStyle/>
            <a:p>
              <a:pPr algn="ctr">
                <a:defRPr/>
              </a:pPr>
              <a:r>
                <a:rPr lang="fr-FR" sz="1350" dirty="0" err="1"/>
                <a:t>Assimilação</a:t>
              </a:r>
              <a:endParaRPr lang="fr-FR" sz="1350" dirty="0"/>
            </a:p>
          </p:txBody>
        </p:sp>
        <p:sp>
          <p:nvSpPr>
            <p:cNvPr id="21" name="Explosion 1 20"/>
            <p:cNvSpPr/>
            <p:nvPr/>
          </p:nvSpPr>
          <p:spPr>
            <a:xfrm>
              <a:off x="2706039" y="2719523"/>
              <a:ext cx="500447" cy="50097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pic>
        <p:nvPicPr>
          <p:cNvPr id="23" name="Image 12"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4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27" name="Straight Connector 26"/>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ZoneTexte 2"/>
          <p:cNvSpPr txBox="1">
            <a:spLocks noChangeArrowheads="1"/>
          </p:cNvSpPr>
          <p:nvPr/>
        </p:nvSpPr>
        <p:spPr bwMode="auto">
          <a:xfrm>
            <a:off x="428605" y="1512508"/>
            <a:ext cx="5217839" cy="5078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fr-FR" sz="2700" cap="small" dirty="0" err="1"/>
              <a:t>contrução</a:t>
            </a:r>
            <a:r>
              <a:rPr lang="fr-FR" sz="2700" cap="small" dirty="0"/>
              <a:t> do </a:t>
            </a:r>
            <a:r>
              <a:rPr lang="fr-FR" sz="2700" cap="small" dirty="0" err="1"/>
              <a:t>modelo</a:t>
            </a:r>
            <a:r>
              <a:rPr lang="fr-FR" sz="2700" cap="small" dirty="0"/>
              <a:t> </a:t>
            </a:r>
            <a:r>
              <a:rPr lang="fr-FR" sz="2700" cap="small" dirty="0" err="1"/>
              <a:t>dinâmico</a:t>
            </a:r>
            <a:endParaRPr lang="fr-FR" sz="2700" cap="small" dirty="0"/>
          </a:p>
        </p:txBody>
      </p:sp>
      <p:sp>
        <p:nvSpPr>
          <p:cNvPr id="30" name="TextBox 29"/>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412584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5"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2"/>
          <p:cNvSpPr txBox="1">
            <a:spLocks noChangeArrowheads="1"/>
          </p:cNvSpPr>
          <p:nvPr/>
        </p:nvSpPr>
        <p:spPr bwMode="auto">
          <a:xfrm>
            <a:off x="372304" y="2107823"/>
            <a:ext cx="1834184"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fr-FR" sz="2700" cap="small" dirty="0" err="1"/>
              <a:t>Esquema</a:t>
            </a:r>
            <a:r>
              <a:rPr lang="fr-FR" sz="2700" cap="small" dirty="0"/>
              <a:t> global do </a:t>
            </a:r>
            <a:r>
              <a:rPr lang="fr-FR" sz="2700" cap="small" dirty="0" err="1"/>
              <a:t>modelo</a:t>
            </a:r>
            <a:r>
              <a:rPr lang="fr-FR" sz="2700" cap="small" dirty="0"/>
              <a:t> DEB</a:t>
            </a:r>
          </a:p>
        </p:txBody>
      </p:sp>
      <p:grpSp>
        <p:nvGrpSpPr>
          <p:cNvPr id="47108" name="Groupe 45"/>
          <p:cNvGrpSpPr>
            <a:grpSpLocks/>
          </p:cNvGrpSpPr>
          <p:nvPr/>
        </p:nvGrpSpPr>
        <p:grpSpPr bwMode="auto">
          <a:xfrm>
            <a:off x="2696766" y="2107823"/>
            <a:ext cx="3643313" cy="4398169"/>
            <a:chOff x="2071688" y="850923"/>
            <a:chExt cx="4857750" cy="5864225"/>
          </a:xfrm>
        </p:grpSpPr>
        <p:grpSp>
          <p:nvGrpSpPr>
            <p:cNvPr id="47114" name="Groupe 3"/>
            <p:cNvGrpSpPr>
              <a:grpSpLocks/>
            </p:cNvGrpSpPr>
            <p:nvPr/>
          </p:nvGrpSpPr>
          <p:grpSpPr bwMode="auto">
            <a:xfrm>
              <a:off x="2071688" y="850923"/>
              <a:ext cx="3357562" cy="3243262"/>
              <a:chOff x="3571871" y="211542"/>
              <a:chExt cx="3451948" cy="3368566"/>
            </a:xfrm>
          </p:grpSpPr>
          <p:sp>
            <p:nvSpPr>
              <p:cNvPr id="34" name="Organigramme : Disque magnétique 33"/>
              <p:cNvSpPr/>
              <p:nvPr/>
            </p:nvSpPr>
            <p:spPr>
              <a:xfrm>
                <a:off x="5628351" y="2882652"/>
                <a:ext cx="860130" cy="6974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endParaRPr lang="fr-FR" sz="2400" baseline="-25000" dirty="0"/>
              </a:p>
            </p:txBody>
          </p:sp>
          <p:grpSp>
            <p:nvGrpSpPr>
              <p:cNvPr id="47134" name="Groupe 33"/>
              <p:cNvGrpSpPr>
                <a:grpSpLocks/>
              </p:cNvGrpSpPr>
              <p:nvPr/>
            </p:nvGrpSpPr>
            <p:grpSpPr bwMode="auto">
              <a:xfrm>
                <a:off x="3571872" y="211542"/>
                <a:ext cx="3451947" cy="2596914"/>
                <a:chOff x="1285852" y="819246"/>
                <a:chExt cx="4899847" cy="3830445"/>
              </a:xfrm>
            </p:grpSpPr>
            <p:sp>
              <p:nvSpPr>
                <p:cNvPr id="36" name="Rectangle avec flèche vers le bas 35"/>
                <p:cNvSpPr/>
                <p:nvPr/>
              </p:nvSpPr>
              <p:spPr>
                <a:xfrm>
                  <a:off x="3644265" y="819246"/>
                  <a:ext cx="2071142" cy="751497"/>
                </a:xfrm>
                <a:prstGeom prst="downArrowCallout">
                  <a:avLst>
                    <a:gd name="adj1" fmla="val 25000"/>
                    <a:gd name="adj2" fmla="val 25000"/>
                    <a:gd name="adj3" fmla="val 25000"/>
                    <a:gd name="adj4" fmla="val 57002"/>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70000" lnSpcReduction="20000"/>
                </a:bodyPr>
                <a:lstStyle/>
                <a:p>
                  <a:pPr algn="ctr">
                    <a:defRPr/>
                  </a:pPr>
                  <a:r>
                    <a:rPr lang="fr-FR" sz="1350" dirty="0" err="1"/>
                    <a:t>Alimentação</a:t>
                  </a:r>
                  <a:r>
                    <a:rPr lang="fr-FR" sz="1350" dirty="0"/>
                    <a:t> (X)</a:t>
                  </a:r>
                </a:p>
              </p:txBody>
            </p:sp>
            <p:graphicFrame>
              <p:nvGraphicFramePr>
                <p:cNvPr id="47136" name="Object 4"/>
                <p:cNvGraphicFramePr>
                  <a:graphicFrameLocks noChangeAspect="1"/>
                </p:cNvGraphicFramePr>
                <p:nvPr/>
              </p:nvGraphicFramePr>
              <p:xfrm>
                <a:off x="5715008" y="2071678"/>
                <a:ext cx="438150" cy="465141"/>
              </p:xfrm>
              <a:graphic>
                <a:graphicData uri="http://schemas.openxmlformats.org/presentationml/2006/ole">
                  <mc:AlternateContent xmlns:mc="http://schemas.openxmlformats.org/markup-compatibility/2006">
                    <mc:Choice xmlns:v="urn:schemas-microsoft-com:vml" Requires="v">
                      <p:oleObj spid="_x0000_s9346" name="Équation" r:id="rId5" imgW="203024" imgH="215713" progId="Equation.3">
                        <p:embed/>
                      </p:oleObj>
                    </mc:Choice>
                    <mc:Fallback>
                      <p:oleObj name="Équation" r:id="rId5" imgW="203024" imgH="215713" progId="Equation.3">
                        <p:embed/>
                        <p:pic>
                          <p:nvPicPr>
                            <p:cNvPr id="4713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8" y="2071678"/>
                              <a:ext cx="438150" cy="46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7" name="Object 5"/>
                <p:cNvGraphicFramePr>
                  <a:graphicFrameLocks noChangeAspect="1"/>
                </p:cNvGraphicFramePr>
                <p:nvPr/>
              </p:nvGraphicFramePr>
              <p:xfrm>
                <a:off x="5747549" y="3457575"/>
                <a:ext cx="438150" cy="465138"/>
              </p:xfrm>
              <a:graphic>
                <a:graphicData uri="http://schemas.openxmlformats.org/presentationml/2006/ole">
                  <mc:AlternateContent xmlns:mc="http://schemas.openxmlformats.org/markup-compatibility/2006">
                    <mc:Choice xmlns:v="urn:schemas-microsoft-com:vml" Requires="v">
                      <p:oleObj spid="_x0000_s9347" name="Équation" r:id="rId7" imgW="203024" imgH="215713" progId="Equation.3">
                        <p:embed/>
                      </p:oleObj>
                    </mc:Choice>
                    <mc:Fallback>
                      <p:oleObj name="Équation" r:id="rId7" imgW="203024" imgH="215713" progId="Equation.3">
                        <p:embed/>
                        <p:pic>
                          <p:nvPicPr>
                            <p:cNvPr id="4713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549" y="3457575"/>
                              <a:ext cx="438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Connecteur droit avec flèche 38"/>
                <p:cNvCxnSpPr/>
                <p:nvPr/>
              </p:nvCxnSpPr>
              <p:spPr>
                <a:xfrm rot="5400000">
                  <a:off x="4606501" y="4418821"/>
                  <a:ext cx="454790" cy="69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4513970" y="2935167"/>
                  <a:ext cx="644488" cy="23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0800000">
                  <a:off x="3414910" y="2930246"/>
                  <a:ext cx="1144457" cy="24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Rectangle avec flèche vers la droite 41"/>
                <p:cNvSpPr/>
                <p:nvPr/>
              </p:nvSpPr>
              <p:spPr>
                <a:xfrm>
                  <a:off x="1285851" y="1857722"/>
                  <a:ext cx="2286596" cy="447493"/>
                </a:xfrm>
                <a:prstGeom prst="rightArrowCallout">
                  <a:avLst>
                    <a:gd name="adj1" fmla="val 25000"/>
                    <a:gd name="adj2" fmla="val 25000"/>
                    <a:gd name="adj3" fmla="val 25000"/>
                    <a:gd name="adj4" fmla="val 81326"/>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62500" lnSpcReduction="20000"/>
                </a:bodyPr>
                <a:lstStyle/>
                <a:p>
                  <a:pPr algn="ctr">
                    <a:defRPr/>
                  </a:pPr>
                  <a:r>
                    <a:rPr lang="fr-FR" sz="1350" dirty="0" err="1"/>
                    <a:t>Temperatura</a:t>
                  </a:r>
                  <a:r>
                    <a:rPr lang="fr-FR" sz="1350" dirty="0"/>
                    <a:t> (T)</a:t>
                  </a:r>
                </a:p>
              </p:txBody>
            </p:sp>
            <p:sp>
              <p:nvSpPr>
                <p:cNvPr id="43" name="Ellipse 42"/>
                <p:cNvSpPr/>
                <p:nvPr/>
              </p:nvSpPr>
              <p:spPr>
                <a:xfrm>
                  <a:off x="3785584" y="1787193"/>
                  <a:ext cx="1786187" cy="6420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fontScale="77500" lnSpcReduction="20000"/>
                </a:bodyPr>
                <a:lstStyle/>
                <a:p>
                  <a:pPr algn="ctr">
                    <a:defRPr/>
                  </a:pPr>
                  <a:r>
                    <a:rPr lang="fr-FR" sz="1350" dirty="0" err="1"/>
                    <a:t>Ingestão</a:t>
                  </a:r>
                  <a:endParaRPr lang="fr-FR" sz="1350" dirty="0"/>
                </a:p>
              </p:txBody>
            </p:sp>
            <p:sp>
              <p:nvSpPr>
                <p:cNvPr id="44" name="Ellipse 43"/>
                <p:cNvSpPr/>
                <p:nvPr/>
              </p:nvSpPr>
              <p:spPr>
                <a:xfrm>
                  <a:off x="3683648" y="3336395"/>
                  <a:ext cx="1890438" cy="7296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fontScale="62500" lnSpcReduction="20000"/>
                </a:bodyPr>
                <a:lstStyle/>
                <a:p>
                  <a:pPr algn="ctr">
                    <a:defRPr/>
                  </a:pPr>
                  <a:r>
                    <a:rPr lang="fr-FR" sz="1350" dirty="0" err="1"/>
                    <a:t>Assimilação</a:t>
                  </a:r>
                  <a:endParaRPr lang="fr-FR" sz="1350" dirty="0"/>
                </a:p>
              </p:txBody>
            </p:sp>
            <p:sp>
              <p:nvSpPr>
                <p:cNvPr id="45" name="Explosion 1 44"/>
                <p:cNvSpPr/>
                <p:nvPr/>
              </p:nvSpPr>
              <p:spPr>
                <a:xfrm>
                  <a:off x="2705995" y="2721091"/>
                  <a:ext cx="500410" cy="49856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350"/>
                </a:p>
              </p:txBody>
            </p:sp>
          </p:grpSp>
        </p:grpSp>
        <p:grpSp>
          <p:nvGrpSpPr>
            <p:cNvPr id="47115" name="Groupe 45"/>
            <p:cNvGrpSpPr>
              <a:grpSpLocks/>
            </p:cNvGrpSpPr>
            <p:nvPr/>
          </p:nvGrpSpPr>
          <p:grpSpPr bwMode="auto">
            <a:xfrm>
              <a:off x="2143125" y="3922735"/>
              <a:ext cx="4786313" cy="2792413"/>
              <a:chOff x="3643313" y="3286125"/>
              <a:chExt cx="4786312" cy="2792429"/>
            </a:xfrm>
          </p:grpSpPr>
          <p:grpSp>
            <p:nvGrpSpPr>
              <p:cNvPr id="47116" name="Groupe 35"/>
              <p:cNvGrpSpPr>
                <a:grpSpLocks/>
              </p:cNvGrpSpPr>
              <p:nvPr/>
            </p:nvGrpSpPr>
            <p:grpSpPr bwMode="auto">
              <a:xfrm>
                <a:off x="3643313" y="3286125"/>
                <a:ext cx="4786312" cy="2143138"/>
                <a:chOff x="3643313" y="3286125"/>
                <a:chExt cx="4786312" cy="2143138"/>
              </a:xfrm>
            </p:grpSpPr>
            <p:cxnSp>
              <p:nvCxnSpPr>
                <p:cNvPr id="49" name="Connecteur droit avec flèche 16"/>
                <p:cNvCxnSpPr/>
                <p:nvPr/>
              </p:nvCxnSpPr>
              <p:spPr>
                <a:xfrm rot="10800000" flipV="1">
                  <a:off x="4357688" y="3643315"/>
                  <a:ext cx="1500188" cy="5715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119" name="ZoneTexte 3"/>
                <p:cNvSpPr txBox="1">
                  <a:spLocks noChangeArrowheads="1"/>
                </p:cNvSpPr>
                <p:nvPr/>
              </p:nvSpPr>
              <p:spPr bwMode="auto">
                <a:xfrm>
                  <a:off x="4986338" y="3286125"/>
                  <a:ext cx="402248"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pt-PT" sz="1800">
                      <a:latin typeface="Times New Roman" panose="02020603050405020304" pitchFamily="18" charset="0"/>
                      <a:cs typeface="Times New Roman" panose="02020603050405020304" pitchFamily="18" charset="0"/>
                    </a:rPr>
                    <a:t>κ</a:t>
                  </a:r>
                  <a:endParaRPr lang="fr-FR" altLang="pt-PT" sz="1800">
                    <a:latin typeface="Times New Roman" panose="02020603050405020304" pitchFamily="18" charset="0"/>
                    <a:cs typeface="Times New Roman" panose="02020603050405020304" pitchFamily="18" charset="0"/>
                  </a:endParaRPr>
                </a:p>
              </p:txBody>
            </p:sp>
            <p:graphicFrame>
              <p:nvGraphicFramePr>
                <p:cNvPr id="47120" name="Object 6"/>
                <p:cNvGraphicFramePr>
                  <a:graphicFrameLocks noChangeAspect="1"/>
                </p:cNvGraphicFramePr>
                <p:nvPr/>
              </p:nvGraphicFramePr>
              <p:xfrm>
                <a:off x="5272088" y="3392488"/>
                <a:ext cx="300037" cy="322262"/>
              </p:xfrm>
              <a:graphic>
                <a:graphicData uri="http://schemas.openxmlformats.org/presentationml/2006/ole">
                  <mc:AlternateContent xmlns:mc="http://schemas.openxmlformats.org/markup-compatibility/2006">
                    <mc:Choice xmlns:v="urn:schemas-microsoft-com:vml" Requires="v">
                      <p:oleObj spid="_x0000_s9348" name="Équation" r:id="rId9" imgW="203112" imgH="228501" progId="Equation.3">
                        <p:embed/>
                      </p:oleObj>
                    </mc:Choice>
                    <mc:Fallback>
                      <p:oleObj name="Équation" r:id="rId9" imgW="203112" imgH="228501" progId="Equation.3">
                        <p:embed/>
                        <p:pic>
                          <p:nvPicPr>
                            <p:cNvPr id="4712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2088" y="3392488"/>
                              <a:ext cx="3000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1" name="ZoneTexte 3"/>
                <p:cNvSpPr txBox="1">
                  <a:spLocks noChangeArrowheads="1"/>
                </p:cNvSpPr>
                <p:nvPr/>
              </p:nvSpPr>
              <p:spPr bwMode="auto">
                <a:xfrm>
                  <a:off x="6357938" y="3324225"/>
                  <a:ext cx="940856"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a:latin typeface="Times New Roman" panose="02020603050405020304" pitchFamily="18" charset="0"/>
                      <a:cs typeface="Times New Roman" panose="02020603050405020304" pitchFamily="18" charset="0"/>
                    </a:rPr>
                    <a:t>(1- </a:t>
                  </a:r>
                  <a:r>
                    <a:rPr lang="el-GR" altLang="pt-PT" sz="1800">
                      <a:latin typeface="Times New Roman" panose="02020603050405020304" pitchFamily="18" charset="0"/>
                      <a:cs typeface="Times New Roman" panose="02020603050405020304" pitchFamily="18" charset="0"/>
                    </a:rPr>
                    <a:t>κ</a:t>
                  </a:r>
                  <a:r>
                    <a:rPr lang="fr-FR" altLang="pt-PT" sz="1800">
                      <a:latin typeface="Times New Roman" panose="02020603050405020304" pitchFamily="18" charset="0"/>
                      <a:cs typeface="Times New Roman" panose="02020603050405020304" pitchFamily="18" charset="0"/>
                    </a:rPr>
                    <a:t>)</a:t>
                  </a:r>
                </a:p>
              </p:txBody>
            </p:sp>
            <p:graphicFrame>
              <p:nvGraphicFramePr>
                <p:cNvPr id="47122" name="Object 7"/>
                <p:cNvGraphicFramePr>
                  <a:graphicFrameLocks noChangeAspect="1"/>
                </p:cNvGraphicFramePr>
                <p:nvPr/>
              </p:nvGraphicFramePr>
              <p:xfrm>
                <a:off x="7200900" y="3395663"/>
                <a:ext cx="300038" cy="322262"/>
              </p:xfrm>
              <a:graphic>
                <a:graphicData uri="http://schemas.openxmlformats.org/presentationml/2006/ole">
                  <mc:AlternateContent xmlns:mc="http://schemas.openxmlformats.org/markup-compatibility/2006">
                    <mc:Choice xmlns:v="urn:schemas-microsoft-com:vml" Requires="v">
                      <p:oleObj spid="_x0000_s9349" name="Équation" r:id="rId11" imgW="203112" imgH="228501" progId="Equation.3">
                        <p:embed/>
                      </p:oleObj>
                    </mc:Choice>
                    <mc:Fallback>
                      <p:oleObj name="Équation" r:id="rId11" imgW="203112" imgH="228501" progId="Equation.3">
                        <p:embed/>
                        <p:pic>
                          <p:nvPicPr>
                            <p:cNvPr id="47122"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900" y="3395663"/>
                              <a:ext cx="300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Organigramme : Disque magnétique 53"/>
                <p:cNvSpPr/>
                <p:nvPr/>
              </p:nvSpPr>
              <p:spPr>
                <a:xfrm>
                  <a:off x="3643313" y="4357694"/>
                  <a:ext cx="928688" cy="7143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v</a:t>
                  </a:r>
                </a:p>
              </p:txBody>
            </p:sp>
            <p:sp>
              <p:nvSpPr>
                <p:cNvPr id="55" name="Organigramme : Disque magnétique 54"/>
                <p:cNvSpPr/>
                <p:nvPr/>
              </p:nvSpPr>
              <p:spPr>
                <a:xfrm>
                  <a:off x="7500937" y="4357694"/>
                  <a:ext cx="928688" cy="71437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t>E</a:t>
                  </a:r>
                  <a:r>
                    <a:rPr lang="fr-FR" sz="2400" baseline="-25000" dirty="0"/>
                    <a:t>r</a:t>
                  </a:r>
                </a:p>
              </p:txBody>
            </p:sp>
            <p:cxnSp>
              <p:nvCxnSpPr>
                <p:cNvPr id="56" name="Connecteur droit avec flèche 55"/>
                <p:cNvCxnSpPr/>
                <p:nvPr/>
              </p:nvCxnSpPr>
              <p:spPr>
                <a:xfrm>
                  <a:off x="6143625" y="3643315"/>
                  <a:ext cx="1466850" cy="5889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Ellipse 56"/>
                <p:cNvSpPr/>
                <p:nvPr/>
              </p:nvSpPr>
              <p:spPr>
                <a:xfrm>
                  <a:off x="5214938" y="4929197"/>
                  <a:ext cx="1643063" cy="5000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fontScale="77500" lnSpcReduction="20000"/>
                </a:bodyPr>
                <a:lstStyle/>
                <a:p>
                  <a:pPr algn="ctr">
                    <a:defRPr/>
                  </a:pPr>
                  <a:r>
                    <a:rPr lang="fr-FR" sz="1350" dirty="0" err="1"/>
                    <a:t>Manutenção</a:t>
                  </a:r>
                  <a:endParaRPr lang="fr-FR" sz="1350" dirty="0"/>
                </a:p>
              </p:txBody>
            </p:sp>
            <p:cxnSp>
              <p:nvCxnSpPr>
                <p:cNvPr id="58" name="Connecteur droit avec flèche 57"/>
                <p:cNvCxnSpPr/>
                <p:nvPr/>
              </p:nvCxnSpPr>
              <p:spPr>
                <a:xfrm rot="16200000" flipH="1">
                  <a:off x="5000623" y="4286257"/>
                  <a:ext cx="857255" cy="28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rot="5400000">
                  <a:off x="6107904" y="4250538"/>
                  <a:ext cx="857255" cy="35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47129" name="Object 8"/>
                <p:cNvGraphicFramePr>
                  <a:graphicFrameLocks noChangeAspect="1"/>
                </p:cNvGraphicFramePr>
                <p:nvPr/>
              </p:nvGraphicFramePr>
              <p:xfrm>
                <a:off x="5000625" y="4214813"/>
                <a:ext cx="317500" cy="304800"/>
              </p:xfrm>
              <a:graphic>
                <a:graphicData uri="http://schemas.openxmlformats.org/presentationml/2006/ole">
                  <mc:AlternateContent xmlns:mc="http://schemas.openxmlformats.org/markup-compatibility/2006">
                    <mc:Choice xmlns:v="urn:schemas-microsoft-com:vml" Requires="v">
                      <p:oleObj spid="_x0000_s9350" name="Équation" r:id="rId12" imgW="215619" imgH="215619" progId="Equation.3">
                        <p:embed/>
                      </p:oleObj>
                    </mc:Choice>
                    <mc:Fallback>
                      <p:oleObj name="Équation" r:id="rId12" imgW="215619" imgH="215619" progId="Equation.3">
                        <p:embed/>
                        <p:pic>
                          <p:nvPicPr>
                            <p:cNvPr id="47129"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625" y="4214813"/>
                              <a:ext cx="317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0" name="Object 9"/>
                <p:cNvGraphicFramePr>
                  <a:graphicFrameLocks noChangeAspect="1"/>
                </p:cNvGraphicFramePr>
                <p:nvPr/>
              </p:nvGraphicFramePr>
              <p:xfrm>
                <a:off x="6670675" y="4206875"/>
                <a:ext cx="261938" cy="322263"/>
              </p:xfrm>
              <a:graphic>
                <a:graphicData uri="http://schemas.openxmlformats.org/presentationml/2006/ole">
                  <mc:AlternateContent xmlns:mc="http://schemas.openxmlformats.org/markup-compatibility/2006">
                    <mc:Choice xmlns:v="urn:schemas-microsoft-com:vml" Requires="v">
                      <p:oleObj spid="_x0000_s9351" name="Équation" r:id="rId14" imgW="177646" imgH="228402" progId="Equation.3">
                        <p:embed/>
                      </p:oleObj>
                    </mc:Choice>
                    <mc:Fallback>
                      <p:oleObj name="Équation" r:id="rId14" imgW="177646" imgH="228402" progId="Equation.3">
                        <p:embed/>
                        <p:pic>
                          <p:nvPicPr>
                            <p:cNvPr id="4713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70675" y="4206875"/>
                              <a:ext cx="2619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1" name="Object 13"/>
                <p:cNvGraphicFramePr>
                  <a:graphicFrameLocks noChangeAspect="1"/>
                </p:cNvGraphicFramePr>
                <p:nvPr/>
              </p:nvGraphicFramePr>
              <p:xfrm>
                <a:off x="4224338" y="3706813"/>
                <a:ext cx="298450" cy="322262"/>
              </p:xfrm>
              <a:graphic>
                <a:graphicData uri="http://schemas.openxmlformats.org/presentationml/2006/ole">
                  <mc:AlternateContent xmlns:mc="http://schemas.openxmlformats.org/markup-compatibility/2006">
                    <mc:Choice xmlns:v="urn:schemas-microsoft-com:vml" Requires="v">
                      <p:oleObj spid="_x0000_s9352" name="Équation" r:id="rId16" imgW="203112" imgH="228501" progId="Equation.3">
                        <p:embed/>
                      </p:oleObj>
                    </mc:Choice>
                    <mc:Fallback>
                      <p:oleObj name="Équation" r:id="rId16" imgW="203112" imgH="228501" progId="Equation.3">
                        <p:embed/>
                        <p:pic>
                          <p:nvPicPr>
                            <p:cNvPr id="47131"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4338" y="3706813"/>
                              <a:ext cx="298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2" name="Object 14"/>
                <p:cNvGraphicFramePr>
                  <a:graphicFrameLocks noChangeAspect="1"/>
                </p:cNvGraphicFramePr>
                <p:nvPr/>
              </p:nvGraphicFramePr>
              <p:xfrm>
                <a:off x="7572375" y="3857625"/>
                <a:ext cx="298450" cy="303213"/>
              </p:xfrm>
              <a:graphic>
                <a:graphicData uri="http://schemas.openxmlformats.org/presentationml/2006/ole">
                  <mc:AlternateContent xmlns:mc="http://schemas.openxmlformats.org/markup-compatibility/2006">
                    <mc:Choice xmlns:v="urn:schemas-microsoft-com:vml" Requires="v">
                      <p:oleObj spid="_x0000_s9353" name="Équation" r:id="rId18" imgW="203024" imgH="215713" progId="Equation.3">
                        <p:embed/>
                      </p:oleObj>
                    </mc:Choice>
                    <mc:Fallback>
                      <p:oleObj name="Équation" r:id="rId18" imgW="203024" imgH="215713" progId="Equation.3">
                        <p:embed/>
                        <p:pic>
                          <p:nvPicPr>
                            <p:cNvPr id="47132"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72375" y="3857625"/>
                              <a:ext cx="2984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8" name="Rectangle avec flèche vers le haut 47"/>
              <p:cNvSpPr/>
              <p:nvPr/>
            </p:nvSpPr>
            <p:spPr bwMode="auto">
              <a:xfrm>
                <a:off x="5291138" y="5572139"/>
                <a:ext cx="1566863" cy="506415"/>
              </a:xfrm>
              <a:prstGeom prst="upArrowCallout">
                <a:avLst>
                  <a:gd name="adj1" fmla="val 14166"/>
                  <a:gd name="adj2" fmla="val 25000"/>
                  <a:gd name="adj3" fmla="val 25000"/>
                  <a:gd name="adj4" fmla="val 55949"/>
                </a:avLst>
              </a:prstGeom>
            </p:spPr>
            <p:style>
              <a:lnRef idx="2">
                <a:schemeClr val="accent6">
                  <a:shade val="50000"/>
                </a:schemeClr>
              </a:lnRef>
              <a:fillRef idx="1">
                <a:schemeClr val="accent6"/>
              </a:fillRef>
              <a:effectRef idx="0">
                <a:schemeClr val="accent6"/>
              </a:effectRef>
              <a:fontRef idx="minor">
                <a:schemeClr val="lt1"/>
              </a:fontRef>
            </p:style>
            <p:txBody>
              <a:bodyPr anchor="ctr">
                <a:normAutofit fontScale="70000" lnSpcReduction="20000"/>
              </a:bodyPr>
              <a:lstStyle/>
              <a:p>
                <a:pPr algn="ctr">
                  <a:defRPr/>
                </a:pPr>
                <a:r>
                  <a:rPr lang="fr-FR" sz="1350" dirty="0" err="1"/>
                  <a:t>Temperatura</a:t>
                </a:r>
                <a:r>
                  <a:rPr lang="fr-FR" sz="1350" dirty="0"/>
                  <a:t> (T)</a:t>
                </a:r>
              </a:p>
            </p:txBody>
          </p:sp>
        </p:grpSp>
      </p:grpSp>
      <p:sp>
        <p:nvSpPr>
          <p:cNvPr id="10253" name="ZoneTexte 63"/>
          <p:cNvSpPr txBox="1">
            <a:spLocks noChangeArrowheads="1"/>
          </p:cNvSpPr>
          <p:nvPr/>
        </p:nvSpPr>
        <p:spPr bwMode="auto">
          <a:xfrm>
            <a:off x="1410892" y="5273694"/>
            <a:ext cx="1370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dirty="0" err="1">
                <a:solidFill>
                  <a:srgbClr val="FF0000"/>
                </a:solidFill>
              </a:rPr>
              <a:t>Crescimento</a:t>
            </a:r>
            <a:endParaRPr lang="fr-FR" altLang="pt-PT" sz="1800" b="1" dirty="0">
              <a:solidFill>
                <a:srgbClr val="FF0000"/>
              </a:solidFill>
            </a:endParaRPr>
          </a:p>
        </p:txBody>
      </p:sp>
      <p:sp>
        <p:nvSpPr>
          <p:cNvPr id="10254" name="ZoneTexte 64"/>
          <p:cNvSpPr txBox="1">
            <a:spLocks noChangeArrowheads="1"/>
          </p:cNvSpPr>
          <p:nvPr/>
        </p:nvSpPr>
        <p:spPr bwMode="auto">
          <a:xfrm>
            <a:off x="6393657" y="4791492"/>
            <a:ext cx="1850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dirty="0" err="1">
                <a:solidFill>
                  <a:srgbClr val="FF0000"/>
                </a:solidFill>
              </a:rPr>
              <a:t>Desenvolvimento</a:t>
            </a:r>
            <a:endParaRPr lang="fr-FR" altLang="pt-PT" sz="1800" b="1" dirty="0">
              <a:solidFill>
                <a:srgbClr val="FF0000"/>
              </a:solidFill>
            </a:endParaRPr>
          </a:p>
        </p:txBody>
      </p:sp>
      <p:sp>
        <p:nvSpPr>
          <p:cNvPr id="10255" name="ZoneTexte 65"/>
          <p:cNvSpPr txBox="1">
            <a:spLocks noChangeArrowheads="1"/>
          </p:cNvSpPr>
          <p:nvPr/>
        </p:nvSpPr>
        <p:spPr bwMode="auto">
          <a:xfrm>
            <a:off x="6500813" y="5220117"/>
            <a:ext cx="1331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dirty="0" err="1">
                <a:solidFill>
                  <a:srgbClr val="FF0000"/>
                </a:solidFill>
              </a:rPr>
              <a:t>Reprodução</a:t>
            </a:r>
            <a:endParaRPr lang="fr-FR" altLang="pt-PT" sz="1800" b="1" dirty="0">
              <a:solidFill>
                <a:srgbClr val="FF0000"/>
              </a:solidFill>
            </a:endParaRPr>
          </a:p>
        </p:txBody>
      </p:sp>
      <p:sp>
        <p:nvSpPr>
          <p:cNvPr id="10256" name="ZoneTexte 66"/>
          <p:cNvSpPr txBox="1">
            <a:spLocks noChangeArrowheads="1"/>
          </p:cNvSpPr>
          <p:nvPr/>
        </p:nvSpPr>
        <p:spPr bwMode="auto">
          <a:xfrm>
            <a:off x="2323420" y="5969838"/>
            <a:ext cx="1510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dirty="0" err="1">
                <a:solidFill>
                  <a:srgbClr val="FF0000"/>
                </a:solidFill>
              </a:rPr>
              <a:t>Sobrevivência</a:t>
            </a:r>
            <a:endParaRPr lang="fr-FR" altLang="pt-PT" sz="1800" b="1" dirty="0">
              <a:solidFill>
                <a:srgbClr val="FF0000"/>
              </a:solidFill>
            </a:endParaRPr>
          </a:p>
        </p:txBody>
      </p:sp>
      <p:sp>
        <p:nvSpPr>
          <p:cNvPr id="38" name="ZoneTexte 66"/>
          <p:cNvSpPr txBox="1">
            <a:spLocks noChangeArrowheads="1"/>
          </p:cNvSpPr>
          <p:nvPr/>
        </p:nvSpPr>
        <p:spPr bwMode="auto">
          <a:xfrm>
            <a:off x="5322095" y="2969835"/>
            <a:ext cx="1010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pt-PT" sz="1800" b="1" dirty="0" err="1">
                <a:solidFill>
                  <a:srgbClr val="FF0000"/>
                </a:solidFill>
              </a:rPr>
              <a:t>Nutrição</a:t>
            </a:r>
            <a:endParaRPr lang="fr-FR" altLang="pt-PT" sz="1800" b="1" dirty="0">
              <a:solidFill>
                <a:srgbClr val="FF0000"/>
              </a:solidFill>
            </a:endParaRPr>
          </a:p>
        </p:txBody>
      </p:sp>
      <p:pic>
        <p:nvPicPr>
          <p:cNvPr id="47" name="Image 22"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12"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 4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 6" descr="magic.gif"/>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60" name="Straight Connector 59"/>
          <p:cNvCxnSpPr/>
          <p:nvPr/>
        </p:nvCxnSpPr>
        <p:spPr>
          <a:xfrm>
            <a:off x="0" y="1996816"/>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spTree>
    <p:extLst>
      <p:ext uri="{BB962C8B-B14F-4D97-AF65-F5344CB8AC3E}">
        <p14:creationId xmlns:p14="http://schemas.microsoft.com/office/powerpoint/2010/main" val="397648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0255" grpId="0"/>
      <p:bldP spid="10256"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5"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2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1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60" name="Straight Connector 5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1668348"/>
            <a:ext cx="4994275" cy="417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descr="http://www.liegruppen.no/bilder/bilder/fiskeri/arter/Lodde_s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931" y="1923653"/>
            <a:ext cx="2944019" cy="195777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36292" y="6414764"/>
            <a:ext cx="1621278" cy="300082"/>
          </a:xfrm>
          <a:prstGeom prst="rect">
            <a:avLst/>
          </a:prstGeom>
          <a:noFill/>
        </p:spPr>
        <p:txBody>
          <a:bodyPr wrap="none" rtlCol="0">
            <a:spAutoFit/>
          </a:bodyPr>
          <a:lstStyle/>
          <a:p>
            <a:r>
              <a:rPr lang="pt-PT" sz="1350" dirty="0" err="1"/>
              <a:t>Einarsson</a:t>
            </a:r>
            <a:r>
              <a:rPr lang="pt-PT" sz="1350" dirty="0"/>
              <a:t> </a:t>
            </a:r>
            <a:r>
              <a:rPr lang="pt-PT" sz="1350" dirty="0" err="1"/>
              <a:t>et</a:t>
            </a:r>
            <a:r>
              <a:rPr lang="pt-PT" sz="1350" dirty="0"/>
              <a:t> al. 2010</a:t>
            </a:r>
            <a:endParaRPr lang="en-US" sz="1350" dirty="0"/>
          </a:p>
        </p:txBody>
      </p:sp>
    </p:spTree>
    <p:extLst>
      <p:ext uri="{BB962C8B-B14F-4D97-AF65-F5344CB8AC3E}">
        <p14:creationId xmlns:p14="http://schemas.microsoft.com/office/powerpoint/2010/main" val="145561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5"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2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1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60" name="Straight Connector 5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90" y="1587499"/>
            <a:ext cx="4004051" cy="420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860" y="1680764"/>
            <a:ext cx="4536281" cy="402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334249" y="5608648"/>
            <a:ext cx="1621278" cy="300082"/>
          </a:xfrm>
          <a:prstGeom prst="rect">
            <a:avLst/>
          </a:prstGeom>
          <a:noFill/>
        </p:spPr>
        <p:txBody>
          <a:bodyPr wrap="none" rtlCol="0">
            <a:spAutoFit/>
          </a:bodyPr>
          <a:lstStyle/>
          <a:p>
            <a:r>
              <a:rPr lang="pt-PT" sz="1350" dirty="0" err="1"/>
              <a:t>Einarsson</a:t>
            </a:r>
            <a:r>
              <a:rPr lang="pt-PT" sz="1350" dirty="0"/>
              <a:t> </a:t>
            </a:r>
            <a:r>
              <a:rPr lang="pt-PT" sz="1350" dirty="0" err="1"/>
              <a:t>et</a:t>
            </a:r>
            <a:r>
              <a:rPr lang="pt-PT" sz="1350" dirty="0"/>
              <a:t> al. 2010</a:t>
            </a:r>
            <a:endParaRPr lang="en-US" sz="1350" dirty="0"/>
          </a:p>
        </p:txBody>
      </p:sp>
      <p:pic>
        <p:nvPicPr>
          <p:cNvPr id="2" name="Picture 1">
            <a:extLst>
              <a:ext uri="{FF2B5EF4-FFF2-40B4-BE49-F238E27FC236}">
                <a16:creationId xmlns:a16="http://schemas.microsoft.com/office/drawing/2014/main" id="{D124EAFF-3FDB-488A-840E-590DFCDAE308}"/>
              </a:ext>
            </a:extLst>
          </p:cNvPr>
          <p:cNvPicPr>
            <a:picLocks noChangeAspect="1"/>
          </p:cNvPicPr>
          <p:nvPr/>
        </p:nvPicPr>
        <p:blipFill>
          <a:blip r:embed="rId6"/>
          <a:stretch>
            <a:fillRect/>
          </a:stretch>
        </p:blipFill>
        <p:spPr>
          <a:xfrm>
            <a:off x="6347135" y="5980789"/>
            <a:ext cx="2796865" cy="815611"/>
          </a:xfrm>
          <a:prstGeom prst="rect">
            <a:avLst/>
          </a:prstGeom>
        </p:spPr>
      </p:pic>
    </p:spTree>
    <p:extLst>
      <p:ext uri="{BB962C8B-B14F-4D97-AF65-F5344CB8AC3E}">
        <p14:creationId xmlns:p14="http://schemas.microsoft.com/office/powerpoint/2010/main" val="188152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831A-430C-41CB-A2CD-4EA38F7FB609}"/>
              </a:ext>
            </a:extLst>
          </p:cNvPr>
          <p:cNvSpPr>
            <a:spLocks noGrp="1"/>
          </p:cNvSpPr>
          <p:nvPr>
            <p:ph type="title"/>
          </p:nvPr>
        </p:nvSpPr>
        <p:spPr>
          <a:xfrm>
            <a:off x="535135" y="627198"/>
            <a:ext cx="8203608" cy="1188720"/>
          </a:xfrm>
        </p:spPr>
        <p:txBody>
          <a:bodyPr/>
          <a:lstStyle/>
          <a:p>
            <a:r>
              <a:rPr lang="en-US" dirty="0" err="1"/>
              <a:t>Modelação</a:t>
            </a:r>
            <a:r>
              <a:rPr lang="en-US" dirty="0"/>
              <a:t> </a:t>
            </a:r>
            <a:r>
              <a:rPr lang="en-US" dirty="0" err="1"/>
              <a:t>Ecológica</a:t>
            </a:r>
            <a:r>
              <a:rPr lang="en-US" dirty="0"/>
              <a:t>: Assessment</a:t>
            </a:r>
          </a:p>
        </p:txBody>
      </p:sp>
      <p:sp>
        <p:nvSpPr>
          <p:cNvPr id="3" name="Content Placeholder 2">
            <a:extLst>
              <a:ext uri="{FF2B5EF4-FFF2-40B4-BE49-F238E27FC236}">
                <a16:creationId xmlns:a16="http://schemas.microsoft.com/office/drawing/2014/main" id="{47839924-CEE8-46F5-9272-E4F47ACF881B}"/>
              </a:ext>
            </a:extLst>
          </p:cNvPr>
          <p:cNvSpPr>
            <a:spLocks noGrp="1"/>
          </p:cNvSpPr>
          <p:nvPr>
            <p:ph idx="1"/>
          </p:nvPr>
        </p:nvSpPr>
        <p:spPr>
          <a:xfrm>
            <a:off x="238125" y="2159174"/>
            <a:ext cx="8972550" cy="3101983"/>
          </a:xfrm>
        </p:spPr>
        <p:txBody>
          <a:bodyPr>
            <a:noAutofit/>
          </a:bodyPr>
          <a:lstStyle/>
          <a:p>
            <a:r>
              <a:rPr lang="en-US" sz="2400" dirty="0"/>
              <a:t>Practical work 30% - delivery 21</a:t>
            </a:r>
            <a:r>
              <a:rPr lang="en-US" sz="2400" baseline="30000" dirty="0"/>
              <a:t>st</a:t>
            </a:r>
            <a:r>
              <a:rPr lang="en-US" sz="2400" dirty="0"/>
              <a:t> January </a:t>
            </a:r>
            <a:r>
              <a:rPr lang="en-US" sz="2400" baseline="30000" dirty="0"/>
              <a:t>+</a:t>
            </a:r>
          </a:p>
          <a:p>
            <a:r>
              <a:rPr lang="en-US" sz="2400" dirty="0"/>
              <a:t>Paper writing 10% - evaluated up to 21</a:t>
            </a:r>
            <a:r>
              <a:rPr lang="en-US" sz="2400" baseline="30000" dirty="0"/>
              <a:t>st</a:t>
            </a:r>
            <a:r>
              <a:rPr lang="en-US" sz="2400" dirty="0"/>
              <a:t> January </a:t>
            </a:r>
            <a:r>
              <a:rPr lang="en-US" sz="2400" baseline="30000" dirty="0"/>
              <a:t>*</a:t>
            </a:r>
            <a:r>
              <a:rPr lang="en-US" sz="2400" dirty="0"/>
              <a:t> </a:t>
            </a:r>
          </a:p>
          <a:p>
            <a:r>
              <a:rPr lang="en-US" sz="2400" dirty="0"/>
              <a:t>Work next Wednesday 25% (10% presentation + 15% report) </a:t>
            </a:r>
            <a:r>
              <a:rPr lang="en-US" sz="2400" baseline="30000" dirty="0"/>
              <a:t>*</a:t>
            </a:r>
            <a:endParaRPr lang="en-US" sz="2400" dirty="0"/>
          </a:p>
          <a:p>
            <a:r>
              <a:rPr lang="en-US" sz="2400" dirty="0"/>
              <a:t>Congress abstract 25% - to be delivered by 21</a:t>
            </a:r>
            <a:r>
              <a:rPr lang="en-US" sz="2400" baseline="30000" dirty="0"/>
              <a:t>st</a:t>
            </a:r>
            <a:r>
              <a:rPr lang="en-US" sz="2400" dirty="0"/>
              <a:t> January  </a:t>
            </a:r>
            <a:r>
              <a:rPr lang="en-US" sz="2400" baseline="30000" dirty="0"/>
              <a:t>*</a:t>
            </a:r>
            <a:endParaRPr lang="en-US" sz="2400" dirty="0"/>
          </a:p>
          <a:p>
            <a:r>
              <a:rPr lang="en-US" sz="2400" dirty="0"/>
              <a:t>Ecological modelling day (preparation) 10% - evaluated up to 21</a:t>
            </a:r>
            <a:r>
              <a:rPr lang="en-US" sz="2400" baseline="30000" dirty="0"/>
              <a:t>st</a:t>
            </a:r>
            <a:r>
              <a:rPr lang="en-US" sz="2400" dirty="0"/>
              <a:t> January  </a:t>
            </a:r>
            <a:r>
              <a:rPr lang="en-US" sz="2400" baseline="30000" dirty="0"/>
              <a:t>*</a:t>
            </a:r>
          </a:p>
          <a:p>
            <a:endParaRPr lang="en-US" sz="2800" baseline="30000" dirty="0"/>
          </a:p>
          <a:p>
            <a:pPr marL="0" indent="0">
              <a:buNone/>
            </a:pPr>
            <a:r>
              <a:rPr lang="en-US" sz="2400" baseline="30000" dirty="0"/>
              <a:t>*in practice you can continue, and to some extent will be expected to continue, to work on these way past the evaluation date; you will do that if you want, when you want!</a:t>
            </a:r>
          </a:p>
          <a:p>
            <a:pPr marL="0" indent="0">
              <a:buNone/>
            </a:pPr>
            <a:r>
              <a:rPr lang="en-US" sz="2400" baseline="30000" dirty="0"/>
              <a:t>+ we can think about ways to make these become more interesting afterwards (use on ecological modelling day? submit to congress? Write a paper? </a:t>
            </a:r>
            <a:r>
              <a:rPr lang="en-US" sz="2400" baseline="30000" dirty="0" err="1"/>
              <a:t>etc</a:t>
            </a:r>
            <a:r>
              <a:rPr lang="en-US" sz="2400" baseline="30000" dirty="0"/>
              <a:t>!) </a:t>
            </a:r>
          </a:p>
        </p:txBody>
      </p:sp>
    </p:spTree>
    <p:extLst>
      <p:ext uri="{BB962C8B-B14F-4D97-AF65-F5344CB8AC3E}">
        <p14:creationId xmlns:p14="http://schemas.microsoft.com/office/powerpoint/2010/main" val="293581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45"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2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 12"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 4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 6" descr="magic.gif"/>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60" name="Straight Connector 59"/>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8961" y="895007"/>
            <a:ext cx="4251485" cy="461665"/>
          </a:xfrm>
          <a:prstGeom prst="rect">
            <a:avLst/>
          </a:prstGeom>
          <a:noFill/>
        </p:spPr>
        <p:txBody>
          <a:bodyPr wrap="none" rtlCol="0">
            <a:spAutoFit/>
          </a:bodyPr>
          <a:lstStyle/>
          <a:p>
            <a:r>
              <a:rPr lang="pt-PT" sz="2400" dirty="0">
                <a:solidFill>
                  <a:schemeClr val="bg1"/>
                </a:solidFill>
              </a:rPr>
              <a:t>Outros modelos dinâmicos: DEB</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64" y="1682750"/>
            <a:ext cx="4308637" cy="406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22722" y="6557918"/>
            <a:ext cx="1621278" cy="300082"/>
          </a:xfrm>
          <a:prstGeom prst="rect">
            <a:avLst/>
          </a:prstGeom>
          <a:noFill/>
        </p:spPr>
        <p:txBody>
          <a:bodyPr wrap="none" rtlCol="0">
            <a:spAutoFit/>
          </a:bodyPr>
          <a:lstStyle/>
          <a:p>
            <a:r>
              <a:rPr lang="pt-PT" sz="1350" dirty="0" err="1"/>
              <a:t>Einarsson</a:t>
            </a:r>
            <a:r>
              <a:rPr lang="pt-PT" sz="1350" dirty="0"/>
              <a:t> </a:t>
            </a:r>
            <a:r>
              <a:rPr lang="pt-PT" sz="1350" dirty="0" err="1"/>
              <a:t>et</a:t>
            </a:r>
            <a:r>
              <a:rPr lang="pt-PT" sz="1350" dirty="0"/>
              <a:t> al. 2010</a:t>
            </a:r>
            <a:endParaRPr lang="en-US" sz="1350" dirty="0"/>
          </a:p>
        </p:txBody>
      </p:sp>
      <p:pic>
        <p:nvPicPr>
          <p:cNvPr id="16" name="Picture 4" descr="http://www.liegruppen.no/bilder/bilder/fiskeri/arter/Lodde_s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3181" y="1879203"/>
            <a:ext cx="2944019" cy="195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81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5009" y="2122607"/>
            <a:ext cx="7916822" cy="2677656"/>
          </a:xfrm>
          <a:prstGeom prst="rect">
            <a:avLst/>
          </a:prstGeom>
          <a:noFill/>
        </p:spPr>
        <p:txBody>
          <a:bodyPr wrap="square" rtlCol="0">
            <a:spAutoFit/>
          </a:bodyPr>
          <a:lstStyle/>
          <a:p>
            <a:pPr marL="342900" indent="-342900">
              <a:buFont typeface="Arial" panose="020B0604020202020204" pitchFamily="34" charset="0"/>
              <a:buChar char="•"/>
            </a:pPr>
            <a:r>
              <a:rPr lang="pt-PT" sz="2400" dirty="0"/>
              <a:t>Os modelos dinâmicos podem integrar outra dimensão (espaço) a qual poderá ser modelada através de equações diferenciais parciais</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As populações a modelar poderão ser populações estruturadas (diferentes classes de idade) e analisadas através de métodos com recurso a matrizes de Leslie</a:t>
            </a:r>
          </a:p>
        </p:txBody>
      </p:sp>
      <p:sp>
        <p:nvSpPr>
          <p:cNvPr id="5" name="Rectangle 4"/>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sp>
        <p:nvSpPr>
          <p:cNvPr id="8" name="TextBox 7"/>
          <p:cNvSpPr txBox="1"/>
          <p:nvPr/>
        </p:nvSpPr>
        <p:spPr>
          <a:xfrm>
            <a:off x="68961" y="895007"/>
            <a:ext cx="7076104" cy="461665"/>
          </a:xfrm>
          <a:prstGeom prst="rect">
            <a:avLst/>
          </a:prstGeom>
          <a:noFill/>
        </p:spPr>
        <p:txBody>
          <a:bodyPr wrap="none" rtlCol="0">
            <a:spAutoFit/>
          </a:bodyPr>
          <a:lstStyle/>
          <a:p>
            <a:r>
              <a:rPr lang="pt-PT" sz="2400" dirty="0">
                <a:solidFill>
                  <a:schemeClr val="bg1"/>
                </a:solidFill>
              </a:rPr>
              <a:t>Desenvolvimentos importantes nos modelos dinâmicos</a:t>
            </a: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0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288" y="2199976"/>
            <a:ext cx="7916822" cy="2308324"/>
          </a:xfrm>
          <a:prstGeom prst="rect">
            <a:avLst/>
          </a:prstGeom>
          <a:noFill/>
        </p:spPr>
        <p:txBody>
          <a:bodyPr wrap="square" rtlCol="0">
            <a:spAutoFit/>
          </a:bodyPr>
          <a:lstStyle/>
          <a:p>
            <a:r>
              <a:rPr lang="pt-PT" sz="2400" dirty="0"/>
              <a:t>Necessidades básicas:</a:t>
            </a:r>
          </a:p>
          <a:p>
            <a:endParaRPr lang="pt-PT" sz="2400" dirty="0"/>
          </a:p>
          <a:p>
            <a:pPr marL="342900" indent="-342900">
              <a:buFont typeface="Arial" panose="020B0604020202020204" pitchFamily="34" charset="0"/>
              <a:buChar char="•"/>
            </a:pPr>
            <a:r>
              <a:rPr lang="pt-PT" sz="2400" dirty="0"/>
              <a:t>Dados populacionais em função do tempo</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Parâmetros vários, os quais são muitas vezes adaptados da literatura (de outras populações)</a:t>
            </a:r>
          </a:p>
        </p:txBody>
      </p:sp>
      <p:sp>
        <p:nvSpPr>
          <p:cNvPr id="8" name="Rectangle 7"/>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61" y="895007"/>
            <a:ext cx="4256678" cy="461665"/>
          </a:xfrm>
          <a:prstGeom prst="rect">
            <a:avLst/>
          </a:prstGeom>
          <a:noFill/>
        </p:spPr>
        <p:txBody>
          <a:bodyPr wrap="none" rtlCol="0">
            <a:spAutoFit/>
          </a:bodyPr>
          <a:lstStyle/>
          <a:p>
            <a:r>
              <a:rPr lang="pt-PT" sz="2400" dirty="0">
                <a:solidFill>
                  <a:schemeClr val="bg1"/>
                </a:solidFill>
              </a:rPr>
              <a:t>Desenvolvimento de um modelo</a:t>
            </a:r>
          </a:p>
        </p:txBody>
      </p:sp>
    </p:spTree>
    <p:extLst>
      <p:ext uri="{BB962C8B-B14F-4D97-AF65-F5344CB8AC3E}">
        <p14:creationId xmlns:p14="http://schemas.microsoft.com/office/powerpoint/2010/main" val="3702566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288" y="1996776"/>
            <a:ext cx="7916822" cy="3416320"/>
          </a:xfrm>
          <a:prstGeom prst="rect">
            <a:avLst/>
          </a:prstGeom>
          <a:noFill/>
        </p:spPr>
        <p:txBody>
          <a:bodyPr wrap="square" rtlCol="0">
            <a:spAutoFit/>
          </a:bodyPr>
          <a:lstStyle/>
          <a:p>
            <a:pPr marL="342900" indent="-342900">
              <a:buFont typeface="Arial" panose="020B0604020202020204" pitchFamily="34" charset="0"/>
              <a:buChar char="•"/>
            </a:pPr>
            <a:r>
              <a:rPr lang="pt-PT" sz="2400" dirty="0"/>
              <a:t>Estabelecimento das equações</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Parametrização</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Calibração</a:t>
            </a:r>
          </a:p>
          <a:p>
            <a:pPr marL="342900" indent="-342900">
              <a:buFont typeface="Arial" panose="020B0604020202020204" pitchFamily="34" charset="0"/>
              <a:buChar char="•"/>
            </a:pPr>
            <a:endParaRPr lang="pt-PT" sz="2400" dirty="0"/>
          </a:p>
          <a:p>
            <a:pPr marL="342900" indent="-342900">
              <a:buFont typeface="Arial" panose="020B0604020202020204" pitchFamily="34" charset="0"/>
              <a:buChar char="•"/>
            </a:pPr>
            <a:r>
              <a:rPr lang="pt-PT" sz="2400" dirty="0"/>
              <a:t>Validação – frequentemente conduz à escolha de outros modelos introduzindo algumas componentes – efectuado de forma iterativa e na base da tentativa-erro</a:t>
            </a:r>
          </a:p>
        </p:txBody>
      </p:sp>
      <p:sp>
        <p:nvSpPr>
          <p:cNvPr id="8" name="Rectangle 7"/>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61" y="895007"/>
            <a:ext cx="4256678" cy="461665"/>
          </a:xfrm>
          <a:prstGeom prst="rect">
            <a:avLst/>
          </a:prstGeom>
          <a:noFill/>
        </p:spPr>
        <p:txBody>
          <a:bodyPr wrap="none" rtlCol="0">
            <a:spAutoFit/>
          </a:bodyPr>
          <a:lstStyle/>
          <a:p>
            <a:r>
              <a:rPr lang="pt-PT" sz="2400" dirty="0">
                <a:solidFill>
                  <a:schemeClr val="bg1"/>
                </a:solidFill>
              </a:rPr>
              <a:t>Desenvolvimento de um modelo</a:t>
            </a:r>
          </a:p>
        </p:txBody>
      </p:sp>
    </p:spTree>
    <p:extLst>
      <p:ext uri="{BB962C8B-B14F-4D97-AF65-F5344CB8AC3E}">
        <p14:creationId xmlns:p14="http://schemas.microsoft.com/office/powerpoint/2010/main" val="275034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288" y="1651335"/>
            <a:ext cx="7916822" cy="4293483"/>
          </a:xfrm>
          <a:prstGeom prst="rect">
            <a:avLst/>
          </a:prstGeom>
          <a:noFill/>
        </p:spPr>
        <p:txBody>
          <a:bodyPr wrap="square" rtlCol="0">
            <a:spAutoFit/>
          </a:bodyPr>
          <a:lstStyle/>
          <a:p>
            <a:pPr marL="342900" indent="-342900">
              <a:buFont typeface="Arial" panose="020B0604020202020204" pitchFamily="34" charset="0"/>
              <a:buChar char="•"/>
            </a:pPr>
            <a:r>
              <a:rPr lang="pt-PT" sz="2100" dirty="0"/>
              <a:t>Integram componentes dinâmicas e originam previsões em função do tempo</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Podem ser usados em muitas aplicações de optimização ecológica ou para estudar efeitos diversos sobre as populações</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Exploração de contextos ecológicos e sua compreensão através dos modelos</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Complexidade pode ser implementada de forma crescente nos modelos</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Têm ligação com outros tipos de modelos, possibilitando interacção </a:t>
            </a:r>
          </a:p>
        </p:txBody>
      </p:sp>
      <p:sp>
        <p:nvSpPr>
          <p:cNvPr id="8" name="Rectangle 7"/>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61" y="895007"/>
            <a:ext cx="3770904" cy="461665"/>
          </a:xfrm>
          <a:prstGeom prst="rect">
            <a:avLst/>
          </a:prstGeom>
          <a:noFill/>
        </p:spPr>
        <p:txBody>
          <a:bodyPr wrap="none" rtlCol="0">
            <a:spAutoFit/>
          </a:bodyPr>
          <a:lstStyle/>
          <a:p>
            <a:r>
              <a:rPr lang="pt-PT" sz="2400" dirty="0">
                <a:solidFill>
                  <a:schemeClr val="bg1"/>
                </a:solidFill>
              </a:rPr>
              <a:t>Potencialidades dos modelos</a:t>
            </a:r>
          </a:p>
        </p:txBody>
      </p:sp>
    </p:spTree>
    <p:extLst>
      <p:ext uri="{BB962C8B-B14F-4D97-AF65-F5344CB8AC3E}">
        <p14:creationId xmlns:p14="http://schemas.microsoft.com/office/powerpoint/2010/main" val="2377757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288" y="1651335"/>
            <a:ext cx="8602112" cy="3647152"/>
          </a:xfrm>
          <a:prstGeom prst="rect">
            <a:avLst/>
          </a:prstGeom>
          <a:noFill/>
        </p:spPr>
        <p:txBody>
          <a:bodyPr wrap="square" rtlCol="0">
            <a:spAutoFit/>
          </a:bodyPr>
          <a:lstStyle/>
          <a:p>
            <a:pPr marL="342900" indent="-342900">
              <a:buFont typeface="Arial" panose="020B0604020202020204" pitchFamily="34" charset="0"/>
              <a:buChar char="•"/>
            </a:pPr>
            <a:r>
              <a:rPr lang="pt-PT" sz="2100" dirty="0"/>
              <a:t>Base determinística forte e, portanto, não integram uma componente substantiva de aleatoriedade (mas… ver Braumann!)</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Necessidade de grande conhecimento sobre as populações a modelar</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É frequente as previsões serem efectuadas fora dos limites onde existem dados</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Contexto é frequentemente populacional (mas não necessariamente!)</a:t>
            </a:r>
          </a:p>
          <a:p>
            <a:pPr marL="342900" indent="-342900">
              <a:buFont typeface="Arial" panose="020B0604020202020204" pitchFamily="34" charset="0"/>
              <a:buChar char="•"/>
            </a:pPr>
            <a:endParaRPr lang="pt-PT" sz="2100" dirty="0"/>
          </a:p>
          <a:p>
            <a:pPr marL="342900" indent="-342900">
              <a:buFont typeface="Arial" panose="020B0604020202020204" pitchFamily="34" charset="0"/>
              <a:buChar char="•"/>
            </a:pPr>
            <a:r>
              <a:rPr lang="pt-PT" sz="2100" dirty="0"/>
              <a:t>Limitam-se a um número reduzido de populações a integrar no modelo</a:t>
            </a:r>
          </a:p>
        </p:txBody>
      </p:sp>
      <p:sp>
        <p:nvSpPr>
          <p:cNvPr id="8" name="Rectangle 7"/>
          <p:cNvSpPr/>
          <p:nvPr/>
        </p:nvSpPr>
        <p:spPr>
          <a:xfrm>
            <a:off x="0" y="844177"/>
            <a:ext cx="9144000" cy="5402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solidFill>
                <a:schemeClr val="bg1"/>
              </a:solidFill>
            </a:endParaRPr>
          </a:p>
        </p:txBody>
      </p:sp>
      <p:cxnSp>
        <p:nvCxnSpPr>
          <p:cNvPr id="9" name="Straight Connector 8"/>
          <p:cNvCxnSpPr/>
          <p:nvPr/>
        </p:nvCxnSpPr>
        <p:spPr>
          <a:xfrm>
            <a:off x="0" y="1384419"/>
            <a:ext cx="9144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61" y="895007"/>
            <a:ext cx="4517583" cy="461665"/>
          </a:xfrm>
          <a:prstGeom prst="rect">
            <a:avLst/>
          </a:prstGeom>
          <a:noFill/>
        </p:spPr>
        <p:txBody>
          <a:bodyPr wrap="none" rtlCol="0">
            <a:spAutoFit/>
          </a:bodyPr>
          <a:lstStyle/>
          <a:p>
            <a:r>
              <a:rPr lang="pt-PT" sz="2400" dirty="0">
                <a:solidFill>
                  <a:schemeClr val="bg1"/>
                </a:solidFill>
              </a:rPr>
              <a:t>Limitações dos modelos dinâmicos</a:t>
            </a:r>
          </a:p>
        </p:txBody>
      </p:sp>
    </p:spTree>
    <p:extLst>
      <p:ext uri="{BB962C8B-B14F-4D97-AF65-F5344CB8AC3E}">
        <p14:creationId xmlns:p14="http://schemas.microsoft.com/office/powerpoint/2010/main" val="322594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4B2B2-6565-47CD-A2EF-0D60FAB4F6F4}"/>
              </a:ext>
            </a:extLst>
          </p:cNvPr>
          <p:cNvSpPr txBox="1"/>
          <p:nvPr/>
        </p:nvSpPr>
        <p:spPr>
          <a:xfrm>
            <a:off x="213919" y="4240305"/>
            <a:ext cx="8716161" cy="2031325"/>
          </a:xfrm>
          <a:prstGeom prst="rect">
            <a:avLst/>
          </a:prstGeom>
          <a:noFill/>
        </p:spPr>
        <p:txBody>
          <a:bodyPr wrap="square" rtlCol="0">
            <a:spAutoFit/>
          </a:bodyPr>
          <a:lstStyle/>
          <a:p>
            <a:r>
              <a:rPr lang="en-US" dirty="0">
                <a:latin typeface="Abadi" panose="020B0604020104020204" pitchFamily="34" charset="0"/>
              </a:rPr>
              <a:t>Each group will find 1 paper, using said models and with an interesting ecological application and read it</a:t>
            </a:r>
          </a:p>
          <a:p>
            <a:r>
              <a:rPr lang="en-US" dirty="0">
                <a:latin typeface="Abadi" panose="020B0604020104020204" pitchFamily="34" charset="0"/>
              </a:rPr>
              <a:t>Each of the 4 groups will get together and will make a presentation of 20 minutes and make an up to 6 pages report on these – to be shared between all</a:t>
            </a:r>
          </a:p>
          <a:p>
            <a:pPr marL="342900" indent="-342900">
              <a:buFont typeface="+mj-lt"/>
              <a:buAutoNum type="arabicPeriod"/>
            </a:pPr>
            <a:r>
              <a:rPr lang="en-US" dirty="0">
                <a:latin typeface="Abadi" panose="020B0604020104020204" pitchFamily="34" charset="0"/>
              </a:rPr>
              <a:t>Up to 10 mins on the type of models and what they are and can be used for </a:t>
            </a:r>
          </a:p>
          <a:p>
            <a:pPr marL="342900" indent="-342900">
              <a:buFont typeface="+mj-lt"/>
              <a:buAutoNum type="arabicPeriod"/>
            </a:pPr>
            <a:r>
              <a:rPr lang="en-US" dirty="0">
                <a:latin typeface="Abadi" panose="020B0604020104020204" pitchFamily="34" charset="0"/>
              </a:rPr>
              <a:t>Up to 10 minutes on the 2 papers chosen</a:t>
            </a:r>
          </a:p>
          <a:p>
            <a:pPr marL="342900" indent="-342900">
              <a:buFont typeface="+mj-lt"/>
              <a:buAutoNum type="arabicPeriod"/>
            </a:pPr>
            <a:r>
              <a:rPr lang="en-US" dirty="0">
                <a:latin typeface="Abadi" panose="020B0604020104020204" pitchFamily="34" charset="0"/>
              </a:rPr>
              <a:t>Discuss everything you can think of, from usefulness, to strengths and weaknesses</a:t>
            </a:r>
          </a:p>
        </p:txBody>
      </p:sp>
      <p:sp>
        <p:nvSpPr>
          <p:cNvPr id="21" name="Rectangle 20">
            <a:extLst>
              <a:ext uri="{FF2B5EF4-FFF2-40B4-BE49-F238E27FC236}">
                <a16:creationId xmlns:a16="http://schemas.microsoft.com/office/drawing/2014/main" id="{848E2DF3-7D1D-46D5-9A36-B22A820505E6}"/>
              </a:ext>
            </a:extLst>
          </p:cNvPr>
          <p:cNvSpPr/>
          <p:nvPr/>
        </p:nvSpPr>
        <p:spPr>
          <a:xfrm>
            <a:off x="4331261" y="5142038"/>
            <a:ext cx="2583809" cy="250469"/>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06326F-63E9-4E88-8E95-4B9F50C5B221}"/>
              </a:ext>
            </a:extLst>
          </p:cNvPr>
          <p:cNvSpPr/>
          <p:nvPr/>
        </p:nvSpPr>
        <p:spPr>
          <a:xfrm>
            <a:off x="860476" y="546871"/>
            <a:ext cx="3470785" cy="369332"/>
          </a:xfrm>
          <a:prstGeom prst="rect">
            <a:avLst/>
          </a:prstGeom>
          <a:solidFill>
            <a:srgbClr val="00B0F0"/>
          </a:solidFill>
        </p:spPr>
        <p:txBody>
          <a:bodyPr wrap="square">
            <a:spAutoFit/>
          </a:bodyPr>
          <a:lstStyle/>
          <a:p>
            <a:pPr algn="ctr"/>
            <a:r>
              <a:rPr lang="pt-PT" dirty="0"/>
              <a:t>Modelos de estado estacionário</a:t>
            </a:r>
          </a:p>
        </p:txBody>
      </p:sp>
      <p:sp>
        <p:nvSpPr>
          <p:cNvPr id="9" name="Rectangle 8">
            <a:extLst>
              <a:ext uri="{FF2B5EF4-FFF2-40B4-BE49-F238E27FC236}">
                <a16:creationId xmlns:a16="http://schemas.microsoft.com/office/drawing/2014/main" id="{BFFC7585-DF4D-4304-8608-839BF2627DA2}"/>
              </a:ext>
            </a:extLst>
          </p:cNvPr>
          <p:cNvSpPr/>
          <p:nvPr/>
        </p:nvSpPr>
        <p:spPr>
          <a:xfrm>
            <a:off x="1293095" y="1434649"/>
            <a:ext cx="2605548" cy="369332"/>
          </a:xfrm>
          <a:prstGeom prst="rect">
            <a:avLst/>
          </a:prstGeom>
          <a:solidFill>
            <a:srgbClr val="00B050"/>
          </a:solidFill>
        </p:spPr>
        <p:txBody>
          <a:bodyPr wrap="square">
            <a:spAutoFit/>
          </a:bodyPr>
          <a:lstStyle/>
          <a:p>
            <a:pPr algn="ctr"/>
            <a:r>
              <a:rPr lang="pt-PT" dirty="0"/>
              <a:t>Modelos dinâmicos</a:t>
            </a:r>
          </a:p>
        </p:txBody>
      </p:sp>
      <p:sp>
        <p:nvSpPr>
          <p:cNvPr id="10" name="Rectangle 9">
            <a:extLst>
              <a:ext uri="{FF2B5EF4-FFF2-40B4-BE49-F238E27FC236}">
                <a16:creationId xmlns:a16="http://schemas.microsoft.com/office/drawing/2014/main" id="{3113693E-BD6C-4298-819E-B6BC11BC74C1}"/>
              </a:ext>
            </a:extLst>
          </p:cNvPr>
          <p:cNvSpPr/>
          <p:nvPr/>
        </p:nvSpPr>
        <p:spPr>
          <a:xfrm>
            <a:off x="1293095" y="3551637"/>
            <a:ext cx="2605548" cy="369332"/>
          </a:xfrm>
          <a:prstGeom prst="rect">
            <a:avLst/>
          </a:prstGeom>
          <a:solidFill>
            <a:schemeClr val="accent6"/>
          </a:solidFill>
        </p:spPr>
        <p:txBody>
          <a:bodyPr wrap="square">
            <a:spAutoFit/>
          </a:bodyPr>
          <a:lstStyle/>
          <a:p>
            <a:pPr algn="ctr"/>
            <a:r>
              <a:rPr lang="pt-PT" dirty="0"/>
              <a:t>Modelos de lógica difusa</a:t>
            </a:r>
          </a:p>
        </p:txBody>
      </p:sp>
      <p:sp>
        <p:nvSpPr>
          <p:cNvPr id="11" name="Rectangle 10">
            <a:extLst>
              <a:ext uri="{FF2B5EF4-FFF2-40B4-BE49-F238E27FC236}">
                <a16:creationId xmlns:a16="http://schemas.microsoft.com/office/drawing/2014/main" id="{A98C2825-0E26-4767-8493-5CAF3C8E646A}"/>
              </a:ext>
            </a:extLst>
          </p:cNvPr>
          <p:cNvSpPr/>
          <p:nvPr/>
        </p:nvSpPr>
        <p:spPr>
          <a:xfrm>
            <a:off x="1051935" y="2479193"/>
            <a:ext cx="3205314" cy="369332"/>
          </a:xfrm>
          <a:prstGeom prst="rect">
            <a:avLst/>
          </a:prstGeom>
          <a:solidFill>
            <a:srgbClr val="FFC000"/>
          </a:solidFill>
        </p:spPr>
        <p:txBody>
          <a:bodyPr wrap="square">
            <a:spAutoFit/>
          </a:bodyPr>
          <a:lstStyle/>
          <a:p>
            <a:pPr algn="ctr"/>
            <a:r>
              <a:rPr lang="pt-PT" dirty="0"/>
              <a:t>Modelos com base no indivíduo</a:t>
            </a:r>
          </a:p>
        </p:txBody>
      </p:sp>
      <p:sp>
        <p:nvSpPr>
          <p:cNvPr id="12" name="TextBox 11">
            <a:extLst>
              <a:ext uri="{FF2B5EF4-FFF2-40B4-BE49-F238E27FC236}">
                <a16:creationId xmlns:a16="http://schemas.microsoft.com/office/drawing/2014/main" id="{ACA90EB7-DC03-4965-969C-26FAAE709E1B}"/>
              </a:ext>
            </a:extLst>
          </p:cNvPr>
          <p:cNvSpPr txBox="1"/>
          <p:nvPr/>
        </p:nvSpPr>
        <p:spPr>
          <a:xfrm>
            <a:off x="4400695" y="701537"/>
            <a:ext cx="1766874" cy="369332"/>
          </a:xfrm>
          <a:prstGeom prst="rect">
            <a:avLst/>
          </a:prstGeom>
          <a:solidFill>
            <a:srgbClr val="00B0F0"/>
          </a:solidFill>
        </p:spPr>
        <p:txBody>
          <a:bodyPr wrap="square" rtlCol="0">
            <a:spAutoFit/>
          </a:bodyPr>
          <a:lstStyle/>
          <a:p>
            <a:r>
              <a:rPr lang="en-US" dirty="0"/>
              <a:t>N030 – 3 </a:t>
            </a:r>
            <a:r>
              <a:rPr lang="en-US" dirty="0" err="1"/>
              <a:t>alunos</a:t>
            </a:r>
            <a:endParaRPr lang="en-US" dirty="0"/>
          </a:p>
        </p:txBody>
      </p:sp>
      <p:sp>
        <p:nvSpPr>
          <p:cNvPr id="13" name="TextBox 12">
            <a:extLst>
              <a:ext uri="{FF2B5EF4-FFF2-40B4-BE49-F238E27FC236}">
                <a16:creationId xmlns:a16="http://schemas.microsoft.com/office/drawing/2014/main" id="{08DC204A-3FD2-496C-83EB-78C3FC3CB0B3}"/>
              </a:ext>
            </a:extLst>
          </p:cNvPr>
          <p:cNvSpPr txBox="1"/>
          <p:nvPr/>
        </p:nvSpPr>
        <p:spPr>
          <a:xfrm>
            <a:off x="4418128" y="1687991"/>
            <a:ext cx="1756825" cy="369332"/>
          </a:xfrm>
          <a:prstGeom prst="rect">
            <a:avLst/>
          </a:prstGeom>
          <a:solidFill>
            <a:srgbClr val="00B050"/>
          </a:solidFill>
        </p:spPr>
        <p:txBody>
          <a:bodyPr wrap="square" rtlCol="0">
            <a:spAutoFit/>
          </a:bodyPr>
          <a:lstStyle/>
          <a:p>
            <a:r>
              <a:rPr lang="en-US" dirty="0"/>
              <a:t>N070 – 3 </a:t>
            </a:r>
            <a:r>
              <a:rPr lang="en-US" dirty="0" err="1"/>
              <a:t>alunos</a:t>
            </a:r>
            <a:endParaRPr lang="en-US" dirty="0"/>
          </a:p>
        </p:txBody>
      </p:sp>
      <p:sp>
        <p:nvSpPr>
          <p:cNvPr id="14" name="TextBox 13">
            <a:extLst>
              <a:ext uri="{FF2B5EF4-FFF2-40B4-BE49-F238E27FC236}">
                <a16:creationId xmlns:a16="http://schemas.microsoft.com/office/drawing/2014/main" id="{934AB046-B8B6-4CD3-BB1D-DECC3C806B81}"/>
              </a:ext>
            </a:extLst>
          </p:cNvPr>
          <p:cNvSpPr txBox="1"/>
          <p:nvPr/>
        </p:nvSpPr>
        <p:spPr>
          <a:xfrm>
            <a:off x="4418128" y="2272431"/>
            <a:ext cx="1756825" cy="369332"/>
          </a:xfrm>
          <a:prstGeom prst="rect">
            <a:avLst/>
          </a:prstGeom>
          <a:solidFill>
            <a:srgbClr val="FFFF00"/>
          </a:solidFill>
        </p:spPr>
        <p:txBody>
          <a:bodyPr wrap="square" rtlCol="0">
            <a:spAutoFit/>
          </a:bodyPr>
          <a:lstStyle/>
          <a:p>
            <a:r>
              <a:rPr lang="en-US" dirty="0"/>
              <a:t>N060 – 4 </a:t>
            </a:r>
            <a:r>
              <a:rPr lang="en-US" dirty="0" err="1"/>
              <a:t>alunos</a:t>
            </a:r>
            <a:endParaRPr lang="en-US" dirty="0"/>
          </a:p>
        </p:txBody>
      </p:sp>
      <p:sp>
        <p:nvSpPr>
          <p:cNvPr id="15" name="TextBox 14">
            <a:extLst>
              <a:ext uri="{FF2B5EF4-FFF2-40B4-BE49-F238E27FC236}">
                <a16:creationId xmlns:a16="http://schemas.microsoft.com/office/drawing/2014/main" id="{BD8117FB-AF71-4E2B-8FD0-652F5E80CC3E}"/>
              </a:ext>
            </a:extLst>
          </p:cNvPr>
          <p:cNvSpPr txBox="1"/>
          <p:nvPr/>
        </p:nvSpPr>
        <p:spPr>
          <a:xfrm>
            <a:off x="6258450" y="3862185"/>
            <a:ext cx="1756825" cy="369332"/>
          </a:xfrm>
          <a:prstGeom prst="rect">
            <a:avLst/>
          </a:prstGeom>
          <a:solidFill>
            <a:schemeClr val="accent6"/>
          </a:solidFill>
        </p:spPr>
        <p:txBody>
          <a:bodyPr wrap="square" rtlCol="0">
            <a:spAutoFit/>
          </a:bodyPr>
          <a:lstStyle/>
          <a:p>
            <a:r>
              <a:rPr lang="en-US" dirty="0"/>
              <a:t>N080 – 2 </a:t>
            </a:r>
            <a:r>
              <a:rPr lang="en-US" dirty="0" err="1"/>
              <a:t>alunos</a:t>
            </a:r>
            <a:endParaRPr lang="en-US" dirty="0"/>
          </a:p>
        </p:txBody>
      </p:sp>
      <p:sp>
        <p:nvSpPr>
          <p:cNvPr id="16" name="TextBox 15">
            <a:extLst>
              <a:ext uri="{FF2B5EF4-FFF2-40B4-BE49-F238E27FC236}">
                <a16:creationId xmlns:a16="http://schemas.microsoft.com/office/drawing/2014/main" id="{8A974F4E-ED65-4F67-A559-4CB72E148834}"/>
              </a:ext>
            </a:extLst>
          </p:cNvPr>
          <p:cNvSpPr txBox="1"/>
          <p:nvPr/>
        </p:nvSpPr>
        <p:spPr>
          <a:xfrm>
            <a:off x="4418128" y="1187543"/>
            <a:ext cx="1756826" cy="369332"/>
          </a:xfrm>
          <a:prstGeom prst="rect">
            <a:avLst/>
          </a:prstGeom>
          <a:solidFill>
            <a:srgbClr val="00B050"/>
          </a:solidFill>
        </p:spPr>
        <p:txBody>
          <a:bodyPr wrap="square" rtlCol="0">
            <a:spAutoFit/>
          </a:bodyPr>
          <a:lstStyle/>
          <a:p>
            <a:r>
              <a:rPr lang="en-US" dirty="0"/>
              <a:t>N050 – 4 </a:t>
            </a:r>
            <a:r>
              <a:rPr lang="en-US" dirty="0" err="1"/>
              <a:t>alunos</a:t>
            </a:r>
            <a:endParaRPr lang="en-US" dirty="0"/>
          </a:p>
        </p:txBody>
      </p:sp>
      <p:sp>
        <p:nvSpPr>
          <p:cNvPr id="17" name="TextBox 16">
            <a:extLst>
              <a:ext uri="{FF2B5EF4-FFF2-40B4-BE49-F238E27FC236}">
                <a16:creationId xmlns:a16="http://schemas.microsoft.com/office/drawing/2014/main" id="{49D08DEA-B6C0-4AD3-AF6B-B542AF0B34E0}"/>
              </a:ext>
            </a:extLst>
          </p:cNvPr>
          <p:cNvSpPr txBox="1"/>
          <p:nvPr/>
        </p:nvSpPr>
        <p:spPr>
          <a:xfrm>
            <a:off x="4400695" y="2720972"/>
            <a:ext cx="1756825" cy="369332"/>
          </a:xfrm>
          <a:prstGeom prst="rect">
            <a:avLst/>
          </a:prstGeom>
          <a:solidFill>
            <a:srgbClr val="FFFF00"/>
          </a:solidFill>
        </p:spPr>
        <p:txBody>
          <a:bodyPr wrap="square" rtlCol="0">
            <a:spAutoFit/>
          </a:bodyPr>
          <a:lstStyle/>
          <a:p>
            <a:r>
              <a:rPr lang="en-US" dirty="0"/>
              <a:t>N100 – 4 </a:t>
            </a:r>
            <a:r>
              <a:rPr lang="en-US" dirty="0" err="1"/>
              <a:t>alunos</a:t>
            </a:r>
            <a:endParaRPr lang="en-US" dirty="0"/>
          </a:p>
        </p:txBody>
      </p:sp>
      <p:sp>
        <p:nvSpPr>
          <p:cNvPr id="18" name="TextBox 17">
            <a:extLst>
              <a:ext uri="{FF2B5EF4-FFF2-40B4-BE49-F238E27FC236}">
                <a16:creationId xmlns:a16="http://schemas.microsoft.com/office/drawing/2014/main" id="{00714959-D533-4619-9F3D-EA46F121F0E9}"/>
              </a:ext>
            </a:extLst>
          </p:cNvPr>
          <p:cNvSpPr txBox="1"/>
          <p:nvPr/>
        </p:nvSpPr>
        <p:spPr>
          <a:xfrm>
            <a:off x="4380857" y="3365298"/>
            <a:ext cx="1756825" cy="369332"/>
          </a:xfrm>
          <a:prstGeom prst="rect">
            <a:avLst/>
          </a:prstGeom>
          <a:solidFill>
            <a:schemeClr val="accent6"/>
          </a:solidFill>
        </p:spPr>
        <p:txBody>
          <a:bodyPr wrap="square" rtlCol="0">
            <a:spAutoFit/>
          </a:bodyPr>
          <a:lstStyle/>
          <a:p>
            <a:r>
              <a:rPr lang="en-US" dirty="0"/>
              <a:t>N140 – 3 </a:t>
            </a:r>
            <a:r>
              <a:rPr lang="en-US" dirty="0" err="1"/>
              <a:t>alunos</a:t>
            </a:r>
            <a:endParaRPr lang="en-US" dirty="0"/>
          </a:p>
        </p:txBody>
      </p:sp>
      <p:sp>
        <p:nvSpPr>
          <p:cNvPr id="19" name="TextBox 18">
            <a:extLst>
              <a:ext uri="{FF2B5EF4-FFF2-40B4-BE49-F238E27FC236}">
                <a16:creationId xmlns:a16="http://schemas.microsoft.com/office/drawing/2014/main" id="{E5A415DF-982A-4788-B73C-0968106EC487}"/>
              </a:ext>
            </a:extLst>
          </p:cNvPr>
          <p:cNvSpPr txBox="1"/>
          <p:nvPr/>
        </p:nvSpPr>
        <p:spPr>
          <a:xfrm>
            <a:off x="4380857" y="3862185"/>
            <a:ext cx="1756825" cy="369332"/>
          </a:xfrm>
          <a:prstGeom prst="rect">
            <a:avLst/>
          </a:prstGeom>
          <a:solidFill>
            <a:schemeClr val="accent6"/>
          </a:solidFill>
        </p:spPr>
        <p:txBody>
          <a:bodyPr wrap="square" rtlCol="0">
            <a:spAutoFit/>
          </a:bodyPr>
          <a:lstStyle/>
          <a:p>
            <a:r>
              <a:rPr lang="en-US" dirty="0"/>
              <a:t>N160 – 3 </a:t>
            </a:r>
            <a:r>
              <a:rPr lang="en-US" dirty="0" err="1"/>
              <a:t>alunos</a:t>
            </a:r>
            <a:endParaRPr lang="en-US" dirty="0"/>
          </a:p>
        </p:txBody>
      </p:sp>
      <p:sp>
        <p:nvSpPr>
          <p:cNvPr id="20" name="TextBox 19">
            <a:extLst>
              <a:ext uri="{FF2B5EF4-FFF2-40B4-BE49-F238E27FC236}">
                <a16:creationId xmlns:a16="http://schemas.microsoft.com/office/drawing/2014/main" id="{1746BD41-59A7-486A-85A1-E31DCFDB7821}"/>
              </a:ext>
            </a:extLst>
          </p:cNvPr>
          <p:cNvSpPr txBox="1"/>
          <p:nvPr/>
        </p:nvSpPr>
        <p:spPr>
          <a:xfrm>
            <a:off x="213918" y="6396865"/>
            <a:ext cx="7567569" cy="369332"/>
          </a:xfrm>
          <a:prstGeom prst="rect">
            <a:avLst/>
          </a:prstGeom>
          <a:noFill/>
        </p:spPr>
        <p:txBody>
          <a:bodyPr wrap="square" rtlCol="0">
            <a:spAutoFit/>
          </a:bodyPr>
          <a:lstStyle/>
          <a:p>
            <a:r>
              <a:rPr lang="en-US" dirty="0"/>
              <a:t>Presentation &amp; Delivery dates :  Wednesday 19</a:t>
            </a:r>
            <a:r>
              <a:rPr lang="en-US" baseline="30000" dirty="0"/>
              <a:t>th</a:t>
            </a:r>
            <a:r>
              <a:rPr lang="en-US" dirty="0"/>
              <a:t> December / 31</a:t>
            </a:r>
            <a:r>
              <a:rPr lang="en-US" baseline="30000" dirty="0"/>
              <a:t>st</a:t>
            </a:r>
            <a:r>
              <a:rPr lang="en-US" dirty="0"/>
              <a:t> December</a:t>
            </a:r>
          </a:p>
        </p:txBody>
      </p:sp>
      <p:sp>
        <p:nvSpPr>
          <p:cNvPr id="24" name="TextBox 23">
            <a:extLst>
              <a:ext uri="{FF2B5EF4-FFF2-40B4-BE49-F238E27FC236}">
                <a16:creationId xmlns:a16="http://schemas.microsoft.com/office/drawing/2014/main" id="{8EE722B3-004A-4CAC-ACB2-F884AABE0FA6}"/>
              </a:ext>
            </a:extLst>
          </p:cNvPr>
          <p:cNvSpPr txBox="1"/>
          <p:nvPr/>
        </p:nvSpPr>
        <p:spPr>
          <a:xfrm>
            <a:off x="7781488" y="6262028"/>
            <a:ext cx="1026952" cy="549073"/>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t>Team work: symbiosis</a:t>
            </a:r>
          </a:p>
        </p:txBody>
      </p:sp>
      <p:cxnSp>
        <p:nvCxnSpPr>
          <p:cNvPr id="26" name="Connector: Elbow 25">
            <a:extLst>
              <a:ext uri="{FF2B5EF4-FFF2-40B4-BE49-F238E27FC236}">
                <a16:creationId xmlns:a16="http://schemas.microsoft.com/office/drawing/2014/main" id="{3A19F5A1-6DA4-48E9-B8F9-7438F73904A8}"/>
              </a:ext>
            </a:extLst>
          </p:cNvPr>
          <p:cNvCxnSpPr>
            <a:cxnSpLocks/>
            <a:stCxn id="21" idx="3"/>
            <a:endCxn id="24" idx="3"/>
          </p:cNvCxnSpPr>
          <p:nvPr/>
        </p:nvCxnSpPr>
        <p:spPr>
          <a:xfrm>
            <a:off x="6915070" y="5267273"/>
            <a:ext cx="1893370" cy="1269292"/>
          </a:xfrm>
          <a:prstGeom prst="bentConnector3">
            <a:avLst>
              <a:gd name="adj1" fmla="val 112074"/>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5FAC32-4C64-428C-B772-D6B4008A5EEF}"/>
              </a:ext>
            </a:extLst>
          </p:cNvPr>
          <p:cNvSpPr txBox="1"/>
          <p:nvPr/>
        </p:nvSpPr>
        <p:spPr>
          <a:xfrm>
            <a:off x="4400694" y="205829"/>
            <a:ext cx="1756825" cy="369332"/>
          </a:xfrm>
          <a:prstGeom prst="rect">
            <a:avLst/>
          </a:prstGeom>
          <a:solidFill>
            <a:srgbClr val="00B0F0"/>
          </a:solidFill>
          <a:ln w="38100">
            <a:solidFill>
              <a:schemeClr val="tx1"/>
            </a:solidFill>
            <a:prstDash val="sysDash"/>
          </a:ln>
        </p:spPr>
        <p:txBody>
          <a:bodyPr wrap="square" rtlCol="0">
            <a:spAutoFit/>
          </a:bodyPr>
          <a:lstStyle/>
          <a:p>
            <a:r>
              <a:rPr lang="en-US" dirty="0"/>
              <a:t>N015 – 5 </a:t>
            </a:r>
            <a:r>
              <a:rPr lang="en-US" dirty="0" err="1"/>
              <a:t>alunos</a:t>
            </a:r>
            <a:endParaRPr lang="en-US" dirty="0"/>
          </a:p>
        </p:txBody>
      </p:sp>
      <p:sp>
        <p:nvSpPr>
          <p:cNvPr id="22" name="TextBox 21">
            <a:extLst>
              <a:ext uri="{FF2B5EF4-FFF2-40B4-BE49-F238E27FC236}">
                <a16:creationId xmlns:a16="http://schemas.microsoft.com/office/drawing/2014/main" id="{919603F8-C889-4297-91C4-41390B00A5BB}"/>
              </a:ext>
            </a:extLst>
          </p:cNvPr>
          <p:cNvSpPr txBox="1"/>
          <p:nvPr/>
        </p:nvSpPr>
        <p:spPr>
          <a:xfrm>
            <a:off x="6567857" y="516871"/>
            <a:ext cx="1112965" cy="369332"/>
          </a:xfrm>
          <a:prstGeom prst="rect">
            <a:avLst/>
          </a:prstGeom>
          <a:solidFill>
            <a:srgbClr val="00B0F0"/>
          </a:solidFill>
          <a:ln>
            <a:solidFill>
              <a:schemeClr val="tx1"/>
            </a:solidFill>
            <a:prstDash val="dashDot"/>
          </a:ln>
        </p:spPr>
        <p:txBody>
          <a:bodyPr wrap="square" rtlCol="0">
            <a:spAutoFit/>
          </a:bodyPr>
          <a:lstStyle/>
          <a:p>
            <a:r>
              <a:rPr lang="en-US" dirty="0"/>
              <a:t>Grupo 1</a:t>
            </a:r>
          </a:p>
        </p:txBody>
      </p:sp>
      <p:sp>
        <p:nvSpPr>
          <p:cNvPr id="25" name="TextBox 24">
            <a:extLst>
              <a:ext uri="{FF2B5EF4-FFF2-40B4-BE49-F238E27FC236}">
                <a16:creationId xmlns:a16="http://schemas.microsoft.com/office/drawing/2014/main" id="{FBDE4E8F-B5D1-40C9-BC57-D7F2D27D3DF8}"/>
              </a:ext>
            </a:extLst>
          </p:cNvPr>
          <p:cNvSpPr txBox="1"/>
          <p:nvPr/>
        </p:nvSpPr>
        <p:spPr>
          <a:xfrm>
            <a:off x="6567856" y="1382218"/>
            <a:ext cx="1112965" cy="369332"/>
          </a:xfrm>
          <a:prstGeom prst="rect">
            <a:avLst/>
          </a:prstGeom>
          <a:solidFill>
            <a:srgbClr val="00B050"/>
          </a:solidFill>
          <a:ln>
            <a:solidFill>
              <a:schemeClr val="tx1"/>
            </a:solidFill>
            <a:prstDash val="dashDot"/>
          </a:ln>
        </p:spPr>
        <p:txBody>
          <a:bodyPr wrap="square" rtlCol="0">
            <a:spAutoFit/>
          </a:bodyPr>
          <a:lstStyle/>
          <a:p>
            <a:r>
              <a:rPr lang="en-US" dirty="0"/>
              <a:t>Grupo 2</a:t>
            </a:r>
          </a:p>
        </p:txBody>
      </p:sp>
      <p:sp>
        <p:nvSpPr>
          <p:cNvPr id="27" name="TextBox 26">
            <a:extLst>
              <a:ext uri="{FF2B5EF4-FFF2-40B4-BE49-F238E27FC236}">
                <a16:creationId xmlns:a16="http://schemas.microsoft.com/office/drawing/2014/main" id="{38137609-4959-4F33-8912-AADA3AB1DEAC}"/>
              </a:ext>
            </a:extLst>
          </p:cNvPr>
          <p:cNvSpPr txBox="1"/>
          <p:nvPr/>
        </p:nvSpPr>
        <p:spPr>
          <a:xfrm>
            <a:off x="6567855" y="2457097"/>
            <a:ext cx="1112965" cy="369332"/>
          </a:xfrm>
          <a:prstGeom prst="rect">
            <a:avLst/>
          </a:prstGeom>
          <a:solidFill>
            <a:srgbClr val="FFFF00"/>
          </a:solidFill>
          <a:ln>
            <a:solidFill>
              <a:schemeClr val="tx1"/>
            </a:solidFill>
            <a:prstDash val="dashDot"/>
          </a:ln>
        </p:spPr>
        <p:txBody>
          <a:bodyPr wrap="square" rtlCol="0">
            <a:spAutoFit/>
          </a:bodyPr>
          <a:lstStyle/>
          <a:p>
            <a:r>
              <a:rPr lang="en-US" dirty="0"/>
              <a:t>Grupo 3</a:t>
            </a:r>
          </a:p>
        </p:txBody>
      </p:sp>
      <p:sp>
        <p:nvSpPr>
          <p:cNvPr id="28" name="TextBox 27">
            <a:extLst>
              <a:ext uri="{FF2B5EF4-FFF2-40B4-BE49-F238E27FC236}">
                <a16:creationId xmlns:a16="http://schemas.microsoft.com/office/drawing/2014/main" id="{E54E3DD9-7D37-4725-84EF-7E61B83241AA}"/>
              </a:ext>
            </a:extLst>
          </p:cNvPr>
          <p:cNvSpPr txBox="1"/>
          <p:nvPr/>
        </p:nvSpPr>
        <p:spPr>
          <a:xfrm>
            <a:off x="6567855" y="3362199"/>
            <a:ext cx="1112965" cy="369332"/>
          </a:xfrm>
          <a:prstGeom prst="rect">
            <a:avLst/>
          </a:prstGeom>
          <a:solidFill>
            <a:schemeClr val="accent6"/>
          </a:solidFill>
          <a:ln>
            <a:solidFill>
              <a:schemeClr val="tx1"/>
            </a:solidFill>
            <a:prstDash val="dashDot"/>
          </a:ln>
        </p:spPr>
        <p:txBody>
          <a:bodyPr wrap="square" rtlCol="0">
            <a:spAutoFit/>
          </a:bodyPr>
          <a:lstStyle>
            <a:defPPr>
              <a:defRPr lang="en-US"/>
            </a:defPPr>
          </a:lstStyle>
          <a:p>
            <a:r>
              <a:rPr lang="en-US" dirty="0"/>
              <a:t>Grupo 4</a:t>
            </a:r>
          </a:p>
        </p:txBody>
      </p:sp>
    </p:spTree>
    <p:extLst>
      <p:ext uri="{BB962C8B-B14F-4D97-AF65-F5344CB8AC3E}">
        <p14:creationId xmlns:p14="http://schemas.microsoft.com/office/powerpoint/2010/main" val="39628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4FCD-8243-4E3C-9D4C-0159D8EF1521}"/>
              </a:ext>
            </a:extLst>
          </p:cNvPr>
          <p:cNvSpPr>
            <a:spLocks noGrp="1"/>
          </p:cNvSpPr>
          <p:nvPr>
            <p:ph type="title"/>
          </p:nvPr>
        </p:nvSpPr>
        <p:spPr>
          <a:xfrm>
            <a:off x="1603122" y="164592"/>
            <a:ext cx="5937755" cy="1188720"/>
          </a:xfrm>
        </p:spPr>
        <p:txBody>
          <a:bodyPr/>
          <a:lstStyle/>
          <a:p>
            <a:r>
              <a:rPr lang="en-US" dirty="0"/>
              <a:t>The groups</a:t>
            </a:r>
          </a:p>
        </p:txBody>
      </p:sp>
      <p:pic>
        <p:nvPicPr>
          <p:cNvPr id="4" name="Picture 3">
            <a:extLst>
              <a:ext uri="{FF2B5EF4-FFF2-40B4-BE49-F238E27FC236}">
                <a16:creationId xmlns:a16="http://schemas.microsoft.com/office/drawing/2014/main" id="{B46FE0DF-A7BB-453C-B022-37D543577D60}"/>
              </a:ext>
            </a:extLst>
          </p:cNvPr>
          <p:cNvPicPr>
            <a:picLocks noChangeAspect="1"/>
          </p:cNvPicPr>
          <p:nvPr/>
        </p:nvPicPr>
        <p:blipFill>
          <a:blip r:embed="rId2"/>
          <a:stretch>
            <a:fillRect/>
          </a:stretch>
        </p:blipFill>
        <p:spPr>
          <a:xfrm>
            <a:off x="1280451" y="1524762"/>
            <a:ext cx="6749123" cy="4813011"/>
          </a:xfrm>
          <a:prstGeom prst="rect">
            <a:avLst/>
          </a:prstGeom>
        </p:spPr>
      </p:pic>
      <p:sp>
        <p:nvSpPr>
          <p:cNvPr id="5" name="TextBox 4">
            <a:extLst>
              <a:ext uri="{FF2B5EF4-FFF2-40B4-BE49-F238E27FC236}">
                <a16:creationId xmlns:a16="http://schemas.microsoft.com/office/drawing/2014/main" id="{4310B9FA-5C2B-41E0-9E11-CD5510F1F5F6}"/>
              </a:ext>
            </a:extLst>
          </p:cNvPr>
          <p:cNvSpPr txBox="1"/>
          <p:nvPr/>
        </p:nvSpPr>
        <p:spPr>
          <a:xfrm>
            <a:off x="123825" y="6438900"/>
            <a:ext cx="8801100" cy="369332"/>
          </a:xfrm>
          <a:prstGeom prst="rect">
            <a:avLst/>
          </a:prstGeom>
          <a:noFill/>
        </p:spPr>
        <p:txBody>
          <a:bodyPr wrap="square" rtlCol="0">
            <a:spAutoFit/>
          </a:bodyPr>
          <a:lstStyle/>
          <a:p>
            <a:r>
              <a:rPr lang="en-US" dirty="0"/>
              <a:t>It is assumed you know which group you belong to… if you don’t come and talk to me!</a:t>
            </a:r>
          </a:p>
        </p:txBody>
      </p:sp>
    </p:spTree>
    <p:extLst>
      <p:ext uri="{BB962C8B-B14F-4D97-AF65-F5344CB8AC3E}">
        <p14:creationId xmlns:p14="http://schemas.microsoft.com/office/powerpoint/2010/main" val="94197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2A4CD7-A96A-42E2-92A0-C16F02B79814}"/>
              </a:ext>
            </a:extLst>
          </p:cNvPr>
          <p:cNvPicPr>
            <a:picLocks noChangeAspect="1"/>
          </p:cNvPicPr>
          <p:nvPr/>
        </p:nvPicPr>
        <p:blipFill>
          <a:blip r:embed="rId2"/>
          <a:stretch>
            <a:fillRect/>
          </a:stretch>
        </p:blipFill>
        <p:spPr>
          <a:xfrm>
            <a:off x="553674" y="191388"/>
            <a:ext cx="3467660" cy="3126457"/>
          </a:xfrm>
          <a:prstGeom prst="rect">
            <a:avLst/>
          </a:prstGeom>
        </p:spPr>
      </p:pic>
      <p:pic>
        <p:nvPicPr>
          <p:cNvPr id="5" name="Picture 4">
            <a:extLst>
              <a:ext uri="{FF2B5EF4-FFF2-40B4-BE49-F238E27FC236}">
                <a16:creationId xmlns:a16="http://schemas.microsoft.com/office/drawing/2014/main" id="{B76C1B4C-728A-4529-B2B0-D0728D38F7C0}"/>
              </a:ext>
            </a:extLst>
          </p:cNvPr>
          <p:cNvPicPr>
            <a:picLocks noChangeAspect="1"/>
          </p:cNvPicPr>
          <p:nvPr/>
        </p:nvPicPr>
        <p:blipFill>
          <a:blip r:embed="rId3"/>
          <a:stretch>
            <a:fillRect/>
          </a:stretch>
        </p:blipFill>
        <p:spPr>
          <a:xfrm>
            <a:off x="4428085" y="191388"/>
            <a:ext cx="6853580" cy="3126456"/>
          </a:xfrm>
          <a:prstGeom prst="rect">
            <a:avLst/>
          </a:prstGeom>
        </p:spPr>
      </p:pic>
      <p:pic>
        <p:nvPicPr>
          <p:cNvPr id="6" name="Picture 5">
            <a:extLst>
              <a:ext uri="{FF2B5EF4-FFF2-40B4-BE49-F238E27FC236}">
                <a16:creationId xmlns:a16="http://schemas.microsoft.com/office/drawing/2014/main" id="{63DA5B4F-A223-4C3E-8D9C-A653FD23F5EB}"/>
              </a:ext>
            </a:extLst>
          </p:cNvPr>
          <p:cNvPicPr>
            <a:picLocks noChangeAspect="1"/>
          </p:cNvPicPr>
          <p:nvPr/>
        </p:nvPicPr>
        <p:blipFill>
          <a:blip r:embed="rId4"/>
          <a:stretch>
            <a:fillRect/>
          </a:stretch>
        </p:blipFill>
        <p:spPr>
          <a:xfrm>
            <a:off x="152400" y="3762347"/>
            <a:ext cx="4419600" cy="2695575"/>
          </a:xfrm>
          <a:prstGeom prst="rect">
            <a:avLst/>
          </a:prstGeom>
        </p:spPr>
      </p:pic>
      <p:pic>
        <p:nvPicPr>
          <p:cNvPr id="7" name="Picture 6">
            <a:extLst>
              <a:ext uri="{FF2B5EF4-FFF2-40B4-BE49-F238E27FC236}">
                <a16:creationId xmlns:a16="http://schemas.microsoft.com/office/drawing/2014/main" id="{EC118B4A-EC65-47A1-8797-EA5773717167}"/>
              </a:ext>
            </a:extLst>
          </p:cNvPr>
          <p:cNvPicPr>
            <a:picLocks noChangeAspect="1"/>
          </p:cNvPicPr>
          <p:nvPr/>
        </p:nvPicPr>
        <p:blipFill>
          <a:blip r:embed="rId5"/>
          <a:stretch>
            <a:fillRect/>
          </a:stretch>
        </p:blipFill>
        <p:spPr>
          <a:xfrm>
            <a:off x="4787008" y="3454668"/>
            <a:ext cx="4356992" cy="2900112"/>
          </a:xfrm>
          <a:prstGeom prst="rect">
            <a:avLst/>
          </a:prstGeom>
        </p:spPr>
      </p:pic>
      <p:sp>
        <p:nvSpPr>
          <p:cNvPr id="8" name="TextBox 7">
            <a:extLst>
              <a:ext uri="{FF2B5EF4-FFF2-40B4-BE49-F238E27FC236}">
                <a16:creationId xmlns:a16="http://schemas.microsoft.com/office/drawing/2014/main" id="{3A23D572-15CB-46D6-9ADA-CE1D6A8CE32B}"/>
              </a:ext>
            </a:extLst>
          </p:cNvPr>
          <p:cNvSpPr txBox="1"/>
          <p:nvPr/>
        </p:nvSpPr>
        <p:spPr>
          <a:xfrm>
            <a:off x="1978754" y="6463001"/>
            <a:ext cx="8823820" cy="369332"/>
          </a:xfrm>
          <a:prstGeom prst="rect">
            <a:avLst/>
          </a:prstGeom>
          <a:noFill/>
        </p:spPr>
        <p:txBody>
          <a:bodyPr wrap="square" rtlCol="0">
            <a:spAutoFit/>
          </a:bodyPr>
          <a:lstStyle/>
          <a:p>
            <a:r>
              <a:rPr lang="en-US" dirty="0"/>
              <a:t>Same groups for congress as for work on class of models</a:t>
            </a:r>
          </a:p>
        </p:txBody>
      </p:sp>
    </p:spTree>
    <p:extLst>
      <p:ext uri="{BB962C8B-B14F-4D97-AF65-F5344CB8AC3E}">
        <p14:creationId xmlns:p14="http://schemas.microsoft.com/office/powerpoint/2010/main" val="400706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6C59-9A16-4CF3-A5AE-766FDAD2671D}"/>
              </a:ext>
            </a:extLst>
          </p:cNvPr>
          <p:cNvSpPr>
            <a:spLocks noGrp="1"/>
          </p:cNvSpPr>
          <p:nvPr>
            <p:ph type="title"/>
          </p:nvPr>
        </p:nvSpPr>
        <p:spPr>
          <a:xfrm>
            <a:off x="1606045" y="964692"/>
            <a:ext cx="5937755" cy="2997708"/>
          </a:xfrm>
        </p:spPr>
        <p:txBody>
          <a:bodyPr>
            <a:normAutofit/>
          </a:bodyPr>
          <a:lstStyle/>
          <a:p>
            <a:r>
              <a:rPr lang="en-US" dirty="0"/>
              <a:t>SEARCH FOR OTHER VENUES</a:t>
            </a:r>
            <a:br>
              <a:rPr lang="en-US" dirty="0"/>
            </a:br>
            <a:r>
              <a:rPr lang="en-US" dirty="0"/>
              <a:t> AND </a:t>
            </a:r>
            <a:br>
              <a:rPr lang="en-US" dirty="0"/>
            </a:br>
            <a:r>
              <a:rPr lang="en-US" dirty="0"/>
              <a:t>THINK ABOUT POSSIBLE TWISTS TO REDUCE OVERLAP IN DIFFERENT TALKS/POSTERS</a:t>
            </a:r>
          </a:p>
        </p:txBody>
      </p:sp>
      <p:pic>
        <p:nvPicPr>
          <p:cNvPr id="3" name="Picture 2">
            <a:extLst>
              <a:ext uri="{FF2B5EF4-FFF2-40B4-BE49-F238E27FC236}">
                <a16:creationId xmlns:a16="http://schemas.microsoft.com/office/drawing/2014/main" id="{FDA484D1-22ED-4391-9AE3-9E6AC3BD4E70}"/>
              </a:ext>
            </a:extLst>
          </p:cNvPr>
          <p:cNvPicPr>
            <a:picLocks noChangeAspect="1"/>
          </p:cNvPicPr>
          <p:nvPr/>
        </p:nvPicPr>
        <p:blipFill>
          <a:blip r:embed="rId2"/>
          <a:stretch>
            <a:fillRect/>
          </a:stretch>
        </p:blipFill>
        <p:spPr>
          <a:xfrm>
            <a:off x="2362790" y="4199107"/>
            <a:ext cx="4418420" cy="2450260"/>
          </a:xfrm>
          <a:prstGeom prst="rect">
            <a:avLst/>
          </a:prstGeom>
        </p:spPr>
      </p:pic>
    </p:spTree>
    <p:extLst>
      <p:ext uri="{BB962C8B-B14F-4D97-AF65-F5344CB8AC3E}">
        <p14:creationId xmlns:p14="http://schemas.microsoft.com/office/powerpoint/2010/main" val="153502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F4-50D2-4880-AB85-8191F6BCF359}"/>
              </a:ext>
            </a:extLst>
          </p:cNvPr>
          <p:cNvSpPr>
            <a:spLocks noGrp="1"/>
          </p:cNvSpPr>
          <p:nvPr>
            <p:ph type="title"/>
          </p:nvPr>
        </p:nvSpPr>
        <p:spPr>
          <a:xfrm>
            <a:off x="973123" y="327129"/>
            <a:ext cx="7253933" cy="1188720"/>
          </a:xfrm>
        </p:spPr>
        <p:txBody>
          <a:bodyPr/>
          <a:lstStyle/>
          <a:p>
            <a:r>
              <a:rPr lang="en-US" dirty="0"/>
              <a:t>Visit overleaf and look around</a:t>
            </a:r>
          </a:p>
        </p:txBody>
      </p:sp>
      <p:sp>
        <p:nvSpPr>
          <p:cNvPr id="3" name="Content Placeholder 2">
            <a:extLst>
              <a:ext uri="{FF2B5EF4-FFF2-40B4-BE49-F238E27FC236}">
                <a16:creationId xmlns:a16="http://schemas.microsoft.com/office/drawing/2014/main" id="{AD4DCA9B-1595-4618-AEB8-338F79182187}"/>
              </a:ext>
            </a:extLst>
          </p:cNvPr>
          <p:cNvSpPr>
            <a:spLocks noGrp="1"/>
          </p:cNvSpPr>
          <p:nvPr>
            <p:ph idx="1"/>
          </p:nvPr>
        </p:nvSpPr>
        <p:spPr>
          <a:xfrm>
            <a:off x="2461721" y="1614588"/>
            <a:ext cx="5937755" cy="3101983"/>
          </a:xfrm>
        </p:spPr>
        <p:txBody>
          <a:bodyPr/>
          <a:lstStyle/>
          <a:p>
            <a:r>
              <a:rPr lang="en-US" dirty="0">
                <a:hlinkClick r:id="rId2"/>
              </a:rPr>
              <a:t>https://www.overleaf.com/read/gjpjcwfgdmfq</a:t>
            </a:r>
            <a:endParaRPr lang="en-US" dirty="0"/>
          </a:p>
          <a:p>
            <a:endParaRPr lang="en-US" dirty="0"/>
          </a:p>
        </p:txBody>
      </p:sp>
      <p:pic>
        <p:nvPicPr>
          <p:cNvPr id="5" name="Picture 4">
            <a:extLst>
              <a:ext uri="{FF2B5EF4-FFF2-40B4-BE49-F238E27FC236}">
                <a16:creationId xmlns:a16="http://schemas.microsoft.com/office/drawing/2014/main" id="{8C7658D6-1CCA-4BED-B4AF-DF477444002A}"/>
              </a:ext>
            </a:extLst>
          </p:cNvPr>
          <p:cNvPicPr>
            <a:picLocks noChangeAspect="1"/>
          </p:cNvPicPr>
          <p:nvPr/>
        </p:nvPicPr>
        <p:blipFill>
          <a:blip r:embed="rId3"/>
          <a:stretch>
            <a:fillRect/>
          </a:stretch>
        </p:blipFill>
        <p:spPr>
          <a:xfrm>
            <a:off x="0" y="2059643"/>
            <a:ext cx="9144000" cy="4886294"/>
          </a:xfrm>
          <a:prstGeom prst="rect">
            <a:avLst/>
          </a:prstGeom>
        </p:spPr>
      </p:pic>
    </p:spTree>
    <p:extLst>
      <p:ext uri="{BB962C8B-B14F-4D97-AF65-F5344CB8AC3E}">
        <p14:creationId xmlns:p14="http://schemas.microsoft.com/office/powerpoint/2010/main" val="131481535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3676</Words>
  <Application>Microsoft Office PowerPoint</Application>
  <PresentationFormat>On-screen Show (4:3)</PresentationFormat>
  <Paragraphs>342</Paragraphs>
  <Slides>45</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6" baseType="lpstr">
      <vt:lpstr>Abadi</vt:lpstr>
      <vt:lpstr>Arial</vt:lpstr>
      <vt:lpstr>Calibri</vt:lpstr>
      <vt:lpstr>Chiller</vt:lpstr>
      <vt:lpstr>Gill Sans MT</vt:lpstr>
      <vt:lpstr>Helvetica</vt:lpstr>
      <vt:lpstr>Roboto</vt:lpstr>
      <vt:lpstr>Times New Roman</vt:lpstr>
      <vt:lpstr>Parcel</vt:lpstr>
      <vt:lpstr>Equation</vt:lpstr>
      <vt:lpstr>Équation</vt:lpstr>
      <vt:lpstr>AuLA 19</vt:lpstr>
      <vt:lpstr>PowerPoint Presentation</vt:lpstr>
      <vt:lpstr>Aulas amanhã</vt:lpstr>
      <vt:lpstr>Modelação Ecológica: Assessment</vt:lpstr>
      <vt:lpstr>PowerPoint Presentation</vt:lpstr>
      <vt:lpstr>The groups</vt:lpstr>
      <vt:lpstr>PowerPoint Presentation</vt:lpstr>
      <vt:lpstr>SEARCH FOR OTHER VENUES  AND  THINK ABOUT POSSIBLE TWISTS TO REDUCE OVERLAP IN DIFFERENT TALKS/POSTERS</vt:lpstr>
      <vt:lpstr>Visit overleaf and look around</vt:lpstr>
      <vt:lpstr>Organize a DAY ON  ecological modelling</vt:lpstr>
      <vt:lpstr>MODELOS DINÂMICOS</vt:lpstr>
      <vt:lpstr>Diferentes possibilidades (comuns!)</vt:lpstr>
      <vt:lpstr>MODELOS Conceptualmente complicadoS!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19</dc:title>
  <dc:creator>Tiago Marques</dc:creator>
  <cp:lastModifiedBy>Tiago Marques</cp:lastModifiedBy>
  <cp:revision>11</cp:revision>
  <dcterms:created xsi:type="dcterms:W3CDTF">2018-12-12T11:56:06Z</dcterms:created>
  <dcterms:modified xsi:type="dcterms:W3CDTF">2018-12-12T12:53:18Z</dcterms:modified>
</cp:coreProperties>
</file>